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4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66" r:id="rId6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F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719"/>
  </p:normalViewPr>
  <p:slideViewPr>
    <p:cSldViewPr snapToGrid="0" snapToObjects="1">
      <p:cViewPr varScale="1">
        <p:scale>
          <a:sx n="159" d="100"/>
          <a:sy n="159" d="100"/>
        </p:scale>
        <p:origin x="1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4f42dd6a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4f42dd6a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305e156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305e156a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420e017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6420e017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e3b80fae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6e3b80fae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66f13cf8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66f13cf84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-21500" y="25"/>
            <a:ext cx="9172800" cy="5143500"/>
          </a:xfrm>
          <a:prstGeom prst="rect">
            <a:avLst/>
          </a:prstGeom>
          <a:solidFill>
            <a:srgbClr val="D5F0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l="13452" r="11059"/>
          <a:stretch/>
        </p:blipFill>
        <p:spPr>
          <a:xfrm flipH="1">
            <a:off x="29" y="-7166"/>
            <a:ext cx="3511399" cy="517767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805225" y="699654"/>
            <a:ext cx="50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808765" y="212950"/>
            <a:ext cx="4759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863324" y="580537"/>
            <a:ext cx="4933200" cy="57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Google Shape;16;p2" descr="Logo_transparen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1250" y="4566825"/>
            <a:ext cx="910225" cy="28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/>
        </p:nvSpPr>
        <p:spPr>
          <a:xfrm>
            <a:off x="3805237" y="4600670"/>
            <a:ext cx="20997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latin typeface="Open Sans"/>
                <a:ea typeface="Open Sans"/>
                <a:cs typeface="Open Sans"/>
                <a:sym typeface="Open Sans"/>
              </a:rPr>
              <a:t>The HR Operating System</a:t>
            </a:r>
            <a:endParaRPr sz="800"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lternative">
  <p:cSld name="TITLE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t="19054" b="23792"/>
          <a:stretch/>
        </p:blipFill>
        <p:spPr>
          <a:xfrm>
            <a:off x="-7150" y="-14325"/>
            <a:ext cx="9143976" cy="2708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/>
          <p:nvPr/>
        </p:nvSpPr>
        <p:spPr>
          <a:xfrm>
            <a:off x="-21500" y="2600400"/>
            <a:ext cx="9172800" cy="2543100"/>
          </a:xfrm>
          <a:prstGeom prst="rect">
            <a:avLst/>
          </a:prstGeom>
          <a:solidFill>
            <a:srgbClr val="D5F0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403013" y="2945368"/>
            <a:ext cx="8361300" cy="57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04538" y="3038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26815" y="3667040"/>
            <a:ext cx="4759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3" descr="Logo_transparen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1250" y="4566825"/>
            <a:ext cx="910225" cy="28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/>
        </p:nvSpPr>
        <p:spPr>
          <a:xfrm>
            <a:off x="365462" y="4600670"/>
            <a:ext cx="20997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HR Operating System</a:t>
            </a:r>
            <a:endParaRPr sz="800"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311700" y="1246325"/>
            <a:ext cx="8520600" cy="33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311150"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298983" y="2129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 sz="1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 sz="1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 sz="1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 sz="1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 sz="1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 sz="1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 sz="1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 sz="1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2"/>
          </p:nvPr>
        </p:nvSpPr>
        <p:spPr>
          <a:xfrm>
            <a:off x="317700" y="212950"/>
            <a:ext cx="8066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410175" y="580550"/>
            <a:ext cx="8361300" cy="5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None/>
              <a:defRPr sz="20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303508" y="2129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>
            <a:off x="-21500" y="25"/>
            <a:ext cx="9172800" cy="5143500"/>
          </a:xfrm>
          <a:prstGeom prst="rect">
            <a:avLst/>
          </a:prstGeom>
          <a:solidFill>
            <a:srgbClr val="D5F0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" name="Google Shape;43;p7" descr="Logo_transparent_claim_en.png"/>
          <p:cNvPicPr preferRelativeResize="0"/>
          <p:nvPr/>
        </p:nvPicPr>
        <p:blipFill rotWithShape="1">
          <a:blip r:embed="rId2">
            <a:alphaModFix/>
          </a:blip>
          <a:srcRect t="69" b="69"/>
          <a:stretch/>
        </p:blipFill>
        <p:spPr>
          <a:xfrm>
            <a:off x="3145950" y="1916850"/>
            <a:ext cx="2751801" cy="13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●"/>
              <a:defRPr sz="13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Open Sans"/>
              <a:buChar char="○"/>
              <a:defRPr sz="13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Open Sans"/>
              <a:buChar char="■"/>
              <a:defRPr sz="13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Open Sans"/>
              <a:buChar char="●"/>
              <a:defRPr sz="13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Open Sans"/>
              <a:buChar char="○"/>
              <a:defRPr sz="13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Open Sans"/>
              <a:buChar char="■"/>
              <a:defRPr sz="13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Open Sans"/>
              <a:buChar char="●"/>
              <a:defRPr sz="13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Open Sans"/>
              <a:buChar char="○"/>
              <a:defRPr sz="13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11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Font typeface="Open Sans"/>
              <a:buChar char="■"/>
              <a:defRPr sz="13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03508" y="2129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300"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300"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300"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300"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300"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300"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300"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3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 descr="Logo_transparent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91000" y="4607825"/>
            <a:ext cx="780475" cy="2466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304538" y="3038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/>
              <a:t>Guía</a:t>
            </a:r>
            <a:r>
              <a:rPr lang="en" sz="2800" dirty="0"/>
              <a:t> de </a:t>
            </a:r>
            <a:r>
              <a:rPr lang="en" sz="2800" dirty="0" err="1"/>
              <a:t>comunicación</a:t>
            </a:r>
            <a:r>
              <a:rPr lang="en" sz="2800" dirty="0"/>
              <a:t> para la </a:t>
            </a:r>
            <a:r>
              <a:rPr lang="en" sz="2800" dirty="0" err="1"/>
              <a:t>implementación</a:t>
            </a:r>
            <a:endParaRPr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30F3A7-1BC2-014C-96ED-6BEF35B00AC4}"/>
              </a:ext>
            </a:extLst>
          </p:cNvPr>
          <p:cNvSpPr txBox="1"/>
          <p:nvPr/>
        </p:nvSpPr>
        <p:spPr>
          <a:xfrm>
            <a:off x="360217" y="4639481"/>
            <a:ext cx="3089565" cy="215444"/>
          </a:xfrm>
          <a:prstGeom prst="rect">
            <a:avLst/>
          </a:prstGeom>
          <a:solidFill>
            <a:srgbClr val="D6F1F7"/>
          </a:solidFill>
        </p:spPr>
        <p:txBody>
          <a:bodyPr wrap="square" rtlCol="0">
            <a:spAutoFit/>
          </a:bodyPr>
          <a:lstStyle/>
          <a:p>
            <a:pPr>
              <a:buSzPts val="3000"/>
            </a:pPr>
            <a:r>
              <a:rPr lang="en-ES" sz="800" b="1" dirty="0">
                <a:latin typeface="Open Sans"/>
                <a:ea typeface="Open Sans"/>
                <a:cs typeface="Open Sans"/>
                <a:sym typeface="Open Sans"/>
              </a:rPr>
              <a:t>El sistema operativo de recursos humanos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/>
          <p:nvPr/>
        </p:nvSpPr>
        <p:spPr>
          <a:xfrm>
            <a:off x="803550" y="1401550"/>
            <a:ext cx="7086300" cy="3451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4F7F9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" name="Google Shape;55;p9"/>
          <p:cNvSpPr/>
          <p:nvPr/>
        </p:nvSpPr>
        <p:spPr>
          <a:xfrm flipH="1">
            <a:off x="4725175" y="2975424"/>
            <a:ext cx="1011900" cy="77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73DAF5"/>
                </a:solidFill>
                <a:latin typeface="Open Sans"/>
                <a:ea typeface="Open Sans"/>
                <a:cs typeface="Open Sans"/>
                <a:sym typeface="Open Sans"/>
              </a:rPr>
              <a:t>▲</a:t>
            </a:r>
            <a:r>
              <a:rPr lang="en" sz="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dirty="0" err="1">
                <a:latin typeface="Open Sans"/>
                <a:ea typeface="Open Sans"/>
                <a:cs typeface="Open Sans"/>
                <a:sym typeface="Open Sans"/>
              </a:rPr>
              <a:t>Formación</a:t>
            </a:r>
            <a:r>
              <a:rPr lang="en" sz="600" b="1" dirty="0">
                <a:latin typeface="Open Sans"/>
                <a:ea typeface="Open Sans"/>
                <a:cs typeface="Open Sans"/>
                <a:sym typeface="Open Sans"/>
              </a:rPr>
              <a:t> del supervisor</a:t>
            </a:r>
            <a:endParaRPr sz="6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28575" lvl="0" indent="-66675">
              <a:spcBef>
                <a:spcPts val="400"/>
              </a:spcBef>
              <a:buSzPts val="600"/>
              <a:buFont typeface="Open Sans"/>
              <a:buChar char="●"/>
            </a:pPr>
            <a:r>
              <a:rPr lang="en-GB" sz="600" dirty="0" err="1">
                <a:latin typeface="Open Sans"/>
                <a:ea typeface="Open Sans"/>
                <a:cs typeface="Open Sans"/>
                <a:sym typeface="Open Sans"/>
              </a:rPr>
              <a:t>Funcionalidades</a:t>
            </a:r>
            <a:r>
              <a:rPr lang="en-GB" sz="600" dirty="0"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600" dirty="0" err="1">
                <a:latin typeface="Open Sans"/>
                <a:ea typeface="Open Sans"/>
                <a:cs typeface="Open Sans"/>
                <a:sym typeface="Open Sans"/>
              </a:rPr>
              <a:t>Personio</a:t>
            </a:r>
            <a:endParaRPr lang="en-GB" sz="600" dirty="0">
              <a:latin typeface="Open Sans"/>
              <a:ea typeface="Open Sans"/>
              <a:cs typeface="Open Sans"/>
              <a:sym typeface="Open Sans"/>
            </a:endParaRPr>
          </a:p>
          <a:p>
            <a:pPr marL="28575" lvl="0" indent="-66675">
              <a:buSzPts val="600"/>
              <a:buFont typeface="Open Sans"/>
              <a:buChar char="●"/>
            </a:pPr>
            <a:r>
              <a:rPr lang="en-GB" sz="600" dirty="0" err="1">
                <a:latin typeface="Open Sans"/>
                <a:ea typeface="Open Sans"/>
                <a:cs typeface="Open Sans"/>
                <a:sym typeface="Open Sans"/>
              </a:rPr>
              <a:t>Ajustes</a:t>
            </a:r>
            <a:r>
              <a:rPr lang="en-GB" sz="6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600" dirty="0" err="1">
                <a:latin typeface="Open Sans"/>
                <a:ea typeface="Open Sans"/>
                <a:cs typeface="Open Sans"/>
                <a:sym typeface="Open Sans"/>
              </a:rPr>
              <a:t>especificos</a:t>
            </a:r>
            <a:r>
              <a:rPr lang="en-GB" sz="600" dirty="0">
                <a:latin typeface="Open Sans"/>
                <a:ea typeface="Open Sans"/>
                <a:cs typeface="Open Sans"/>
                <a:sym typeface="Open Sans"/>
              </a:rPr>
              <a:t> de la </a:t>
            </a:r>
            <a:r>
              <a:rPr lang="en-GB" sz="600" dirty="0" err="1">
                <a:latin typeface="Open Sans"/>
                <a:ea typeface="Open Sans"/>
                <a:cs typeface="Open Sans"/>
                <a:sym typeface="Open Sans"/>
              </a:rPr>
              <a:t>empresa</a:t>
            </a:r>
            <a:endParaRPr lang="en-GB" sz="600" dirty="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6" name="Google Shape;56;p9"/>
          <p:cNvCxnSpPr/>
          <p:nvPr/>
        </p:nvCxnSpPr>
        <p:spPr>
          <a:xfrm>
            <a:off x="5238288" y="119280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298983" y="2129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2"/>
          </p:nvPr>
        </p:nvSpPr>
        <p:spPr>
          <a:xfrm>
            <a:off x="317700" y="212950"/>
            <a:ext cx="8066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" dirty="0"/>
              <a:t>Plan </a:t>
            </a:r>
            <a:r>
              <a:rPr lang="en" dirty="0" err="1"/>
              <a:t>ejemplar</a:t>
            </a:r>
            <a:r>
              <a:rPr lang="en" dirty="0"/>
              <a:t> de </a:t>
            </a:r>
            <a:r>
              <a:rPr lang="en" dirty="0" err="1"/>
              <a:t>comunicación</a:t>
            </a:r>
            <a:r>
              <a:rPr lang="en" dirty="0"/>
              <a:t> y </a:t>
            </a:r>
            <a:r>
              <a:rPr lang="en" dirty="0" err="1"/>
              <a:t>formación</a:t>
            </a:r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311699" y="673625"/>
            <a:ext cx="883230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Haz que </a:t>
            </a:r>
            <a:r>
              <a:rPr lang="en" dirty="0" err="1"/>
              <a:t>tus</a:t>
            </a:r>
            <a:r>
              <a:rPr lang="en" dirty="0"/>
              <a:t> </a:t>
            </a:r>
            <a:r>
              <a:rPr lang="en" dirty="0" err="1"/>
              <a:t>empleados</a:t>
            </a:r>
            <a:r>
              <a:rPr lang="en" dirty="0"/>
              <a:t> se </a:t>
            </a:r>
            <a:r>
              <a:rPr lang="en" dirty="0" err="1"/>
              <a:t>conviertan</a:t>
            </a:r>
            <a:r>
              <a:rPr lang="en" dirty="0"/>
              <a:t> </a:t>
            </a:r>
            <a:r>
              <a:rPr lang="en" dirty="0" err="1"/>
              <a:t>en</a:t>
            </a:r>
            <a:r>
              <a:rPr lang="en" dirty="0"/>
              <a:t> </a:t>
            </a:r>
            <a:r>
              <a:rPr lang="en" dirty="0" err="1"/>
              <a:t>embajadores</a:t>
            </a:r>
            <a:r>
              <a:rPr lang="en" dirty="0"/>
              <a:t> de </a:t>
            </a:r>
            <a:r>
              <a:rPr lang="en" dirty="0" err="1"/>
              <a:t>Personio</a:t>
            </a:r>
            <a:endParaRPr dirty="0"/>
          </a:p>
        </p:txBody>
      </p:sp>
      <p:grpSp>
        <p:nvGrpSpPr>
          <p:cNvPr id="60" name="Google Shape;60;p9"/>
          <p:cNvGrpSpPr/>
          <p:nvPr/>
        </p:nvGrpSpPr>
        <p:grpSpPr>
          <a:xfrm>
            <a:off x="5429600" y="2179865"/>
            <a:ext cx="182887" cy="182887"/>
            <a:chOff x="886081" y="2720853"/>
            <a:chExt cx="293700" cy="293700"/>
          </a:xfrm>
        </p:grpSpPr>
        <p:sp>
          <p:nvSpPr>
            <p:cNvPr id="61" name="Google Shape;61;p9"/>
            <p:cNvSpPr/>
            <p:nvPr/>
          </p:nvSpPr>
          <p:spPr>
            <a:xfrm>
              <a:off x="886081" y="2720853"/>
              <a:ext cx="293700" cy="293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71438" dist="9525" dir="540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2" name="Google Shape;62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40219" y="2774992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9"/>
          <p:cNvSpPr/>
          <p:nvPr/>
        </p:nvSpPr>
        <p:spPr>
          <a:xfrm>
            <a:off x="1010875" y="1176200"/>
            <a:ext cx="7104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latin typeface="Open Sans"/>
                <a:ea typeface="Open Sans"/>
                <a:cs typeface="Open Sans"/>
                <a:sym typeface="Open Sans"/>
              </a:rPr>
              <a:t>MES 1</a:t>
            </a:r>
            <a:endParaRPr sz="800" dirty="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4" name="Google Shape;64;p9"/>
          <p:cNvCxnSpPr/>
          <p:nvPr/>
        </p:nvCxnSpPr>
        <p:spPr>
          <a:xfrm>
            <a:off x="993050" y="118450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9"/>
          <p:cNvCxnSpPr/>
          <p:nvPr/>
        </p:nvCxnSpPr>
        <p:spPr>
          <a:xfrm rot="10800000" flipH="1">
            <a:off x="803550" y="1394360"/>
            <a:ext cx="7104900" cy="7200"/>
          </a:xfrm>
          <a:prstGeom prst="straightConnector1">
            <a:avLst/>
          </a:prstGeom>
          <a:noFill/>
          <a:ln w="19050" cap="flat" cmpd="sng">
            <a:solidFill>
              <a:srgbClr val="73DAF5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6" name="Google Shape;66;p9"/>
          <p:cNvCxnSpPr/>
          <p:nvPr/>
        </p:nvCxnSpPr>
        <p:spPr>
          <a:xfrm>
            <a:off x="1721250" y="117175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Google Shape;67;p9"/>
          <p:cNvSpPr/>
          <p:nvPr/>
        </p:nvSpPr>
        <p:spPr>
          <a:xfrm>
            <a:off x="1735800" y="1176200"/>
            <a:ext cx="7599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 algn="ctr"/>
            <a:r>
              <a:rPr lang="en" sz="800" dirty="0">
                <a:latin typeface="Open Sans"/>
                <a:ea typeface="Open Sans"/>
                <a:cs typeface="Open Sans"/>
                <a:sym typeface="Open Sans"/>
              </a:rPr>
              <a:t>MES 2</a:t>
            </a:r>
            <a:endParaRPr sz="800" dirty="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8" name="Google Shape;68;p9"/>
          <p:cNvCxnSpPr/>
          <p:nvPr/>
        </p:nvCxnSpPr>
        <p:spPr>
          <a:xfrm>
            <a:off x="2483813" y="118450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9"/>
          <p:cNvCxnSpPr/>
          <p:nvPr/>
        </p:nvCxnSpPr>
        <p:spPr>
          <a:xfrm>
            <a:off x="3222400" y="118450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9"/>
          <p:cNvCxnSpPr/>
          <p:nvPr/>
        </p:nvCxnSpPr>
        <p:spPr>
          <a:xfrm>
            <a:off x="3894275" y="117175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9"/>
          <p:cNvCxnSpPr/>
          <p:nvPr/>
        </p:nvCxnSpPr>
        <p:spPr>
          <a:xfrm>
            <a:off x="4575050" y="118450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9"/>
          <p:cNvSpPr/>
          <p:nvPr/>
        </p:nvSpPr>
        <p:spPr>
          <a:xfrm>
            <a:off x="2495700" y="1176200"/>
            <a:ext cx="7104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 algn="ctr"/>
            <a:r>
              <a:rPr lang="en" sz="800" dirty="0">
                <a:latin typeface="Open Sans"/>
                <a:ea typeface="Open Sans"/>
                <a:cs typeface="Open Sans"/>
                <a:sym typeface="Open Sans"/>
              </a:rPr>
              <a:t>MES 3</a:t>
            </a:r>
            <a:endParaRPr sz="800" dirty="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p9"/>
          <p:cNvSpPr/>
          <p:nvPr/>
        </p:nvSpPr>
        <p:spPr>
          <a:xfrm>
            <a:off x="3222400" y="1176200"/>
            <a:ext cx="6720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 algn="ctr"/>
            <a:r>
              <a:rPr lang="en" sz="800" dirty="0">
                <a:latin typeface="Open Sans"/>
                <a:ea typeface="Open Sans"/>
                <a:cs typeface="Open Sans"/>
                <a:sym typeface="Open Sans"/>
              </a:rPr>
              <a:t>MES 4</a:t>
            </a:r>
            <a:endParaRPr sz="800" dirty="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" name="Google Shape;74;p9"/>
          <p:cNvSpPr/>
          <p:nvPr/>
        </p:nvSpPr>
        <p:spPr>
          <a:xfrm>
            <a:off x="3910725" y="1176200"/>
            <a:ext cx="6720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 algn="ctr"/>
            <a:r>
              <a:rPr lang="en" sz="800" dirty="0">
                <a:latin typeface="Open Sans"/>
                <a:ea typeface="Open Sans"/>
                <a:cs typeface="Open Sans"/>
                <a:sym typeface="Open Sans"/>
              </a:rPr>
              <a:t>MES 5</a:t>
            </a:r>
            <a:endParaRPr sz="800" dirty="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9"/>
          <p:cNvSpPr/>
          <p:nvPr/>
        </p:nvSpPr>
        <p:spPr>
          <a:xfrm>
            <a:off x="4601425" y="1180350"/>
            <a:ext cx="6369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 algn="ctr"/>
            <a:r>
              <a:rPr lang="en" sz="800" dirty="0">
                <a:latin typeface="Open Sans"/>
                <a:ea typeface="Open Sans"/>
                <a:cs typeface="Open Sans"/>
                <a:sym typeface="Open Sans"/>
              </a:rPr>
              <a:t>MES 6</a:t>
            </a:r>
            <a:endParaRPr sz="800" dirty="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5241000" y="1176200"/>
            <a:ext cx="7104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LANZAMIENTO</a:t>
            </a:r>
            <a:endParaRPr sz="800" dirty="0"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" name="Google Shape;77;p9"/>
          <p:cNvSpPr/>
          <p:nvPr/>
        </p:nvSpPr>
        <p:spPr>
          <a:xfrm rot="-5400000">
            <a:off x="214575" y="3185212"/>
            <a:ext cx="685800" cy="274200"/>
          </a:xfrm>
          <a:prstGeom prst="rect">
            <a:avLst/>
          </a:prstGeom>
          <a:solidFill>
            <a:srgbClr val="D5F0F7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 dirty="0" err="1">
                <a:latin typeface="Open Sans"/>
                <a:ea typeface="Open Sans"/>
                <a:cs typeface="Open Sans"/>
                <a:sym typeface="Open Sans"/>
              </a:rPr>
              <a:t>Supervisores</a:t>
            </a:r>
            <a:endParaRPr sz="6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" name="Google Shape;78;p9"/>
          <p:cNvSpPr/>
          <p:nvPr/>
        </p:nvSpPr>
        <p:spPr>
          <a:xfrm rot="-5400000">
            <a:off x="214575" y="4229599"/>
            <a:ext cx="685800" cy="274200"/>
          </a:xfrm>
          <a:prstGeom prst="rect">
            <a:avLst/>
          </a:prstGeom>
          <a:solidFill>
            <a:srgbClr val="D5F0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 dirty="0" err="1">
                <a:latin typeface="Open Sans"/>
                <a:ea typeface="Open Sans"/>
                <a:cs typeface="Open Sans"/>
                <a:sym typeface="Open Sans"/>
              </a:rPr>
              <a:t>Empleados</a:t>
            </a:r>
            <a:endParaRPr sz="600" b="1" dirty="0"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Google Shape;79;p9"/>
          <p:cNvSpPr/>
          <p:nvPr/>
        </p:nvSpPr>
        <p:spPr>
          <a:xfrm rot="-5400000">
            <a:off x="215175" y="2141425"/>
            <a:ext cx="684600" cy="274200"/>
          </a:xfrm>
          <a:prstGeom prst="rect">
            <a:avLst/>
          </a:prstGeom>
          <a:solidFill>
            <a:srgbClr val="D5F0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GB" sz="600" b="1" dirty="0" err="1">
                <a:latin typeface="Open Sans"/>
                <a:ea typeface="Open Sans"/>
                <a:cs typeface="Open Sans"/>
                <a:sym typeface="Open Sans"/>
              </a:rPr>
              <a:t>Gerente</a:t>
            </a:r>
            <a:r>
              <a:rPr lang="en-GB" sz="600" b="1" dirty="0">
                <a:latin typeface="Open Sans"/>
                <a:ea typeface="Open Sans"/>
                <a:cs typeface="Open Sans"/>
                <a:sym typeface="Open Sans"/>
              </a:rPr>
              <a:t> de RR. HH.</a:t>
            </a:r>
          </a:p>
        </p:txBody>
      </p:sp>
      <p:sp>
        <p:nvSpPr>
          <p:cNvPr id="80" name="Google Shape;80;p9"/>
          <p:cNvSpPr/>
          <p:nvPr/>
        </p:nvSpPr>
        <p:spPr>
          <a:xfrm flipH="1">
            <a:off x="967225" y="1930975"/>
            <a:ext cx="10674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73DAF5"/>
                </a:solidFill>
                <a:latin typeface="Open Sans"/>
                <a:ea typeface="Open Sans"/>
                <a:cs typeface="Open Sans"/>
                <a:sym typeface="Open Sans"/>
              </a:rPr>
              <a:t>▲</a:t>
            </a:r>
            <a:r>
              <a:rPr lang="en" sz="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dirty="0">
                <a:latin typeface="Open Sans"/>
                <a:ea typeface="Open Sans"/>
                <a:cs typeface="Open Sans"/>
                <a:sym typeface="Open Sans"/>
              </a:rPr>
              <a:t>1. </a:t>
            </a:r>
            <a:r>
              <a:rPr lang="en" sz="600" b="1" dirty="0" err="1">
                <a:latin typeface="Open Sans"/>
                <a:ea typeface="Open Sans"/>
                <a:cs typeface="Open Sans"/>
                <a:sym typeface="Open Sans"/>
              </a:rPr>
              <a:t>Comunicación</a:t>
            </a:r>
            <a:endParaRPr sz="6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28575" marR="0" lvl="0" indent="-666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n" sz="600" dirty="0">
                <a:latin typeface="Open Sans"/>
                <a:ea typeface="Open Sans"/>
                <a:cs typeface="Open Sans"/>
                <a:sym typeface="Open Sans"/>
              </a:rPr>
              <a:t>Primer plan de </a:t>
            </a:r>
            <a:r>
              <a:rPr lang="en" sz="600" dirty="0" err="1">
                <a:latin typeface="Open Sans"/>
                <a:ea typeface="Open Sans"/>
                <a:cs typeface="Open Sans"/>
                <a:sym typeface="Open Sans"/>
              </a:rPr>
              <a:t>proyecto</a:t>
            </a:r>
            <a:endParaRPr lang="en-GB" sz="600" dirty="0">
              <a:latin typeface="Open Sans"/>
              <a:ea typeface="Open Sans"/>
              <a:cs typeface="Open Sans"/>
              <a:sym typeface="Open Sans"/>
            </a:endParaRPr>
          </a:p>
          <a:p>
            <a:pPr marL="28575" marR="0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n-GB" sz="600" dirty="0" err="1">
                <a:latin typeface="Open Sans"/>
                <a:ea typeface="Open Sans"/>
                <a:cs typeface="Open Sans"/>
                <a:sym typeface="Open Sans"/>
              </a:rPr>
              <a:t>Participación</a:t>
            </a:r>
            <a:r>
              <a:rPr lang="en-GB" sz="6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600" dirty="0" err="1"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GB" sz="6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600" dirty="0" err="1">
                <a:latin typeface="Open Sans"/>
                <a:ea typeface="Open Sans"/>
                <a:cs typeface="Open Sans"/>
                <a:sym typeface="Open Sans"/>
              </a:rPr>
              <a:t>proyecto</a:t>
            </a:r>
            <a:endParaRPr lang="en-GB" sz="6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p9"/>
          <p:cNvSpPr/>
          <p:nvPr/>
        </p:nvSpPr>
        <p:spPr>
          <a:xfrm>
            <a:off x="5975650" y="1180350"/>
            <a:ext cx="7104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 algn="ctr"/>
            <a:r>
              <a:rPr lang="en" sz="800" dirty="0">
                <a:latin typeface="Open Sans"/>
                <a:ea typeface="Open Sans"/>
                <a:cs typeface="Open Sans"/>
                <a:sym typeface="Open Sans"/>
              </a:rPr>
              <a:t>MES 7</a:t>
            </a:r>
            <a:endParaRPr sz="800" dirty="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82" name="Google Shape;82;p9"/>
          <p:cNvCxnSpPr/>
          <p:nvPr/>
        </p:nvCxnSpPr>
        <p:spPr>
          <a:xfrm>
            <a:off x="5971875" y="118865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" name="Google Shape;83;p9"/>
          <p:cNvSpPr/>
          <p:nvPr/>
        </p:nvSpPr>
        <p:spPr>
          <a:xfrm>
            <a:off x="945000" y="1512875"/>
            <a:ext cx="2229300" cy="183000"/>
          </a:xfrm>
          <a:prstGeom prst="chevron">
            <a:avLst>
              <a:gd name="adj" fmla="val 50000"/>
            </a:avLst>
          </a:prstGeom>
          <a:solidFill>
            <a:srgbClr val="73DAF5">
              <a:alpha val="5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 err="1">
                <a:latin typeface="Open Sans"/>
                <a:ea typeface="Open Sans"/>
                <a:cs typeface="Open Sans"/>
                <a:sym typeface="Open Sans"/>
              </a:rPr>
              <a:t>Difusión</a:t>
            </a:r>
            <a:endParaRPr sz="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" name="Google Shape;84;p9"/>
          <p:cNvSpPr/>
          <p:nvPr/>
        </p:nvSpPr>
        <p:spPr>
          <a:xfrm>
            <a:off x="3174300" y="1512875"/>
            <a:ext cx="1800300" cy="183000"/>
          </a:xfrm>
          <a:prstGeom prst="chevron">
            <a:avLst>
              <a:gd name="adj" fmla="val 50000"/>
            </a:avLst>
          </a:prstGeom>
          <a:solidFill>
            <a:srgbClr val="73DAF5">
              <a:alpha val="5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 err="1">
                <a:latin typeface="Open Sans"/>
                <a:ea typeface="Open Sans"/>
                <a:cs typeface="Open Sans"/>
                <a:sym typeface="Open Sans"/>
              </a:rPr>
              <a:t>Conocimiento</a:t>
            </a:r>
            <a:endParaRPr sz="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" name="Google Shape;85;p9"/>
          <p:cNvSpPr/>
          <p:nvPr/>
        </p:nvSpPr>
        <p:spPr>
          <a:xfrm>
            <a:off x="4974600" y="1512875"/>
            <a:ext cx="1800300" cy="183000"/>
          </a:xfrm>
          <a:prstGeom prst="chevron">
            <a:avLst>
              <a:gd name="adj" fmla="val 50000"/>
            </a:avLst>
          </a:prstGeom>
          <a:solidFill>
            <a:srgbClr val="73DAF5">
              <a:alpha val="5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 err="1">
                <a:latin typeface="Open Sans"/>
                <a:ea typeface="Open Sans"/>
                <a:cs typeface="Open Sans"/>
                <a:sym typeface="Open Sans"/>
              </a:rPr>
              <a:t>Participación</a:t>
            </a:r>
            <a:endParaRPr sz="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" name="Google Shape;86;p9"/>
          <p:cNvSpPr/>
          <p:nvPr/>
        </p:nvSpPr>
        <p:spPr>
          <a:xfrm>
            <a:off x="6690625" y="1176200"/>
            <a:ext cx="7104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 algn="ctr"/>
            <a:r>
              <a:rPr lang="en" sz="800" dirty="0">
                <a:latin typeface="Open Sans"/>
                <a:ea typeface="Open Sans"/>
                <a:cs typeface="Open Sans"/>
                <a:sym typeface="Open Sans"/>
              </a:rPr>
              <a:t>MES 8</a:t>
            </a:r>
            <a:endParaRPr sz="800" dirty="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87" name="Google Shape;87;p9"/>
          <p:cNvCxnSpPr/>
          <p:nvPr/>
        </p:nvCxnSpPr>
        <p:spPr>
          <a:xfrm>
            <a:off x="6687925" y="119280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" name="Google Shape;88;p9"/>
          <p:cNvSpPr/>
          <p:nvPr/>
        </p:nvSpPr>
        <p:spPr>
          <a:xfrm>
            <a:off x="6774900" y="1512875"/>
            <a:ext cx="1115100" cy="183000"/>
          </a:xfrm>
          <a:prstGeom prst="chevron">
            <a:avLst>
              <a:gd name="adj" fmla="val 50000"/>
            </a:avLst>
          </a:prstGeom>
          <a:solidFill>
            <a:srgbClr val="73DAF5">
              <a:alpha val="5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800" dirty="0" err="1">
                <a:latin typeface="Open Sans"/>
                <a:ea typeface="Open Sans"/>
                <a:cs typeface="Open Sans"/>
                <a:sym typeface="Open Sans"/>
              </a:rPr>
              <a:t>Asimilación</a:t>
            </a:r>
            <a:endParaRPr sz="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9"/>
          <p:cNvSpPr txBox="1"/>
          <p:nvPr/>
        </p:nvSpPr>
        <p:spPr>
          <a:xfrm>
            <a:off x="2001425" y="1936225"/>
            <a:ext cx="1741800" cy="684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0013"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0" bIns="548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 dirty="0" err="1">
                <a:latin typeface="Open Sans"/>
                <a:ea typeface="Open Sans"/>
                <a:cs typeface="Open Sans"/>
                <a:sym typeface="Open Sans"/>
              </a:rPr>
              <a:t>Actualizaciones</a:t>
            </a:r>
            <a:r>
              <a:rPr lang="en" sz="600" b="1" dirty="0">
                <a:latin typeface="Open Sans"/>
                <a:ea typeface="Open Sans"/>
                <a:cs typeface="Open Sans"/>
                <a:sym typeface="Open Sans"/>
              </a:rPr>
              <a:t> del </a:t>
            </a:r>
            <a:r>
              <a:rPr lang="en" sz="600" b="1" dirty="0" err="1">
                <a:latin typeface="Open Sans"/>
                <a:ea typeface="Open Sans"/>
                <a:cs typeface="Open Sans"/>
                <a:sym typeface="Open Sans"/>
              </a:rPr>
              <a:t>projecto</a:t>
            </a:r>
            <a:r>
              <a:rPr lang="en" sz="600" b="1" dirty="0">
                <a:latin typeface="Open Sans"/>
                <a:ea typeface="Open Sans"/>
                <a:cs typeface="Open Sans"/>
                <a:sym typeface="Open Sans"/>
              </a:rPr>
              <a:t> dos </a:t>
            </a:r>
            <a:r>
              <a:rPr lang="en" sz="600" b="1" dirty="0" err="1">
                <a:latin typeface="Open Sans"/>
                <a:ea typeface="Open Sans"/>
                <a:cs typeface="Open Sans"/>
                <a:sym typeface="Open Sans"/>
              </a:rPr>
              <a:t>veces</a:t>
            </a:r>
            <a:r>
              <a:rPr lang="en" sz="600" b="1" dirty="0">
                <a:latin typeface="Open Sans"/>
                <a:ea typeface="Open Sans"/>
                <a:cs typeface="Open Sans"/>
                <a:sym typeface="Open Sans"/>
              </a:rPr>
              <a:t> por </a:t>
            </a:r>
            <a:r>
              <a:rPr lang="en" sz="600" b="1" dirty="0" err="1">
                <a:latin typeface="Open Sans"/>
                <a:ea typeface="Open Sans"/>
                <a:cs typeface="Open Sans"/>
                <a:sym typeface="Open Sans"/>
              </a:rPr>
              <a:t>semana</a:t>
            </a:r>
            <a:endParaRPr sz="6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-952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n" sz="600" dirty="0">
                <a:latin typeface="Open Sans"/>
                <a:ea typeface="Open Sans"/>
                <a:cs typeface="Open Sans"/>
                <a:sym typeface="Open Sans"/>
              </a:rPr>
              <a:t>Estado del </a:t>
            </a:r>
            <a:r>
              <a:rPr lang="en" sz="600" dirty="0" err="1">
                <a:latin typeface="Open Sans"/>
                <a:ea typeface="Open Sans"/>
                <a:cs typeface="Open Sans"/>
                <a:sym typeface="Open Sans"/>
              </a:rPr>
              <a:t>proyecto</a:t>
            </a:r>
            <a:r>
              <a:rPr lang="en" sz="6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600" dirty="0"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n" sz="600" dirty="0" err="1">
                <a:latin typeface="Open Sans"/>
                <a:ea typeface="Open Sans"/>
                <a:cs typeface="Open Sans"/>
                <a:sym typeface="Open Sans"/>
              </a:rPr>
              <a:t>Retos</a:t>
            </a:r>
            <a:r>
              <a:rPr lang="en" sz="600" dirty="0"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" sz="600" dirty="0" err="1">
                <a:latin typeface="Open Sans"/>
                <a:ea typeface="Open Sans"/>
                <a:cs typeface="Open Sans"/>
                <a:sym typeface="Open Sans"/>
              </a:rPr>
              <a:t>reacciones</a:t>
            </a:r>
            <a:r>
              <a:rPr lang="en" sz="600" dirty="0">
                <a:latin typeface="Open Sans"/>
                <a:ea typeface="Open Sans"/>
                <a:cs typeface="Open Sans"/>
                <a:sym typeface="Open Sans"/>
              </a:rPr>
              <a:t> a las </a:t>
            </a:r>
            <a:r>
              <a:rPr lang="en" sz="600" dirty="0" err="1">
                <a:latin typeface="Open Sans"/>
                <a:ea typeface="Open Sans"/>
                <a:cs typeface="Open Sans"/>
                <a:sym typeface="Open Sans"/>
              </a:rPr>
              <a:t>decisiones</a:t>
            </a:r>
            <a:endParaRPr sz="600" dirty="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0" name="Google Shape;90;p9"/>
          <p:cNvGrpSpPr/>
          <p:nvPr/>
        </p:nvGrpSpPr>
        <p:grpSpPr>
          <a:xfrm>
            <a:off x="2124065" y="2026365"/>
            <a:ext cx="146292" cy="146292"/>
            <a:chOff x="5409148" y="1777825"/>
            <a:chExt cx="293700" cy="293700"/>
          </a:xfrm>
        </p:grpSpPr>
        <p:sp>
          <p:nvSpPr>
            <p:cNvPr id="91" name="Google Shape;91;p9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" name="Google Shape;92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3" name="Google Shape;93;p9"/>
          <p:cNvGrpSpPr/>
          <p:nvPr/>
        </p:nvGrpSpPr>
        <p:grpSpPr>
          <a:xfrm>
            <a:off x="2460181" y="2026365"/>
            <a:ext cx="146292" cy="146292"/>
            <a:chOff x="5409148" y="1777825"/>
            <a:chExt cx="293700" cy="293700"/>
          </a:xfrm>
        </p:grpSpPr>
        <p:sp>
          <p:nvSpPr>
            <p:cNvPr id="94" name="Google Shape;94;p9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5" name="Google Shape;95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" name="Google Shape;96;p9"/>
          <p:cNvGrpSpPr/>
          <p:nvPr/>
        </p:nvGrpSpPr>
        <p:grpSpPr>
          <a:xfrm>
            <a:off x="2796296" y="2026365"/>
            <a:ext cx="146292" cy="146292"/>
            <a:chOff x="5409148" y="1777825"/>
            <a:chExt cx="293700" cy="293700"/>
          </a:xfrm>
        </p:grpSpPr>
        <p:sp>
          <p:nvSpPr>
            <p:cNvPr id="97" name="Google Shape;97;p9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8" name="Google Shape;98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9" name="Google Shape;99;p9"/>
          <p:cNvGrpSpPr/>
          <p:nvPr/>
        </p:nvGrpSpPr>
        <p:grpSpPr>
          <a:xfrm>
            <a:off x="3132412" y="2026365"/>
            <a:ext cx="146292" cy="146292"/>
            <a:chOff x="5409148" y="1777825"/>
            <a:chExt cx="293700" cy="293700"/>
          </a:xfrm>
        </p:grpSpPr>
        <p:sp>
          <p:nvSpPr>
            <p:cNvPr id="100" name="Google Shape;100;p9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1" name="Google Shape;101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2" name="Google Shape;102;p9"/>
          <p:cNvGrpSpPr/>
          <p:nvPr/>
        </p:nvGrpSpPr>
        <p:grpSpPr>
          <a:xfrm>
            <a:off x="3468527" y="2026365"/>
            <a:ext cx="146292" cy="146292"/>
            <a:chOff x="5409148" y="1777825"/>
            <a:chExt cx="293700" cy="293700"/>
          </a:xfrm>
        </p:grpSpPr>
        <p:sp>
          <p:nvSpPr>
            <p:cNvPr id="103" name="Google Shape;103;p9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4" name="Google Shape;104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5" name="Google Shape;105;p9"/>
          <p:cNvSpPr/>
          <p:nvPr/>
        </p:nvSpPr>
        <p:spPr>
          <a:xfrm>
            <a:off x="4610888" y="2119375"/>
            <a:ext cx="759900" cy="307800"/>
          </a:xfrm>
          <a:prstGeom prst="chevron">
            <a:avLst>
              <a:gd name="adj" fmla="val 50000"/>
            </a:avLst>
          </a:prstGeom>
          <a:solidFill>
            <a:srgbClr val="F3F3F3"/>
          </a:solidFill>
          <a:ln>
            <a:noFill/>
          </a:ln>
          <a:effectLst>
            <a:outerShdw blurRad="100013"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45700" tIns="91425" rIns="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dirty="0">
                <a:latin typeface="Open Sans"/>
                <a:ea typeface="Open Sans"/>
                <a:cs typeface="Open Sans"/>
                <a:sym typeface="Open Sans"/>
              </a:rPr>
              <a:t>Test de </a:t>
            </a:r>
            <a:r>
              <a:rPr lang="en" sz="600" dirty="0" err="1">
                <a:latin typeface="Open Sans"/>
                <a:ea typeface="Open Sans"/>
                <a:cs typeface="Open Sans"/>
                <a:sym typeface="Open Sans"/>
              </a:rPr>
              <a:t>Aceptación</a:t>
            </a:r>
            <a:r>
              <a:rPr lang="en" sz="600" dirty="0">
                <a:latin typeface="Open Sans"/>
                <a:ea typeface="Open Sans"/>
                <a:cs typeface="Open Sans"/>
                <a:sym typeface="Open Sans"/>
              </a:rPr>
              <a:t> del </a:t>
            </a:r>
            <a:r>
              <a:rPr lang="en" sz="600" dirty="0" err="1">
                <a:latin typeface="Open Sans"/>
                <a:ea typeface="Open Sans"/>
                <a:cs typeface="Open Sans"/>
                <a:sym typeface="Open Sans"/>
              </a:rPr>
              <a:t>Usuario</a:t>
            </a:r>
            <a:endParaRPr sz="6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9"/>
          <p:cNvSpPr txBox="1"/>
          <p:nvPr/>
        </p:nvSpPr>
        <p:spPr>
          <a:xfrm>
            <a:off x="6152225" y="2042712"/>
            <a:ext cx="16707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0013"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548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dirty="0" err="1">
                <a:latin typeface="Open Sans"/>
                <a:ea typeface="Open Sans"/>
                <a:cs typeface="Open Sans"/>
                <a:sym typeface="Open Sans"/>
              </a:rPr>
              <a:t>Sesiones</a:t>
            </a:r>
            <a:r>
              <a:rPr lang="en" sz="6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dirty="0" err="1">
                <a:latin typeface="Open Sans"/>
                <a:ea typeface="Open Sans"/>
                <a:cs typeface="Open Sans"/>
                <a:sym typeface="Open Sans"/>
              </a:rPr>
              <a:t>semanales</a:t>
            </a:r>
            <a:r>
              <a:rPr lang="en" sz="600" dirty="0"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" sz="600" dirty="0" err="1">
                <a:latin typeface="Open Sans"/>
                <a:ea typeface="Open Sans"/>
                <a:cs typeface="Open Sans"/>
                <a:sym typeface="Open Sans"/>
              </a:rPr>
              <a:t>retroalimentación</a:t>
            </a:r>
            <a:endParaRPr sz="6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Google Shape;107;p9"/>
          <p:cNvSpPr/>
          <p:nvPr/>
        </p:nvSpPr>
        <p:spPr>
          <a:xfrm>
            <a:off x="5737075" y="3295453"/>
            <a:ext cx="1031777" cy="338144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100013"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dirty="0" err="1">
                <a:latin typeface="Open Sans"/>
                <a:ea typeface="Open Sans"/>
                <a:cs typeface="Open Sans"/>
                <a:sym typeface="Open Sans"/>
              </a:rPr>
              <a:t>Webinarios</a:t>
            </a:r>
            <a:r>
              <a:rPr lang="en" sz="600" dirty="0"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" sz="600" dirty="0" err="1">
                <a:latin typeface="Open Sans"/>
                <a:ea typeface="Open Sans"/>
                <a:cs typeface="Open Sans"/>
                <a:sym typeface="Open Sans"/>
              </a:rPr>
              <a:t>supervisores</a:t>
            </a:r>
            <a:endParaRPr sz="6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" name="Google Shape;108;p9"/>
          <p:cNvSpPr txBox="1"/>
          <p:nvPr/>
        </p:nvSpPr>
        <p:spPr>
          <a:xfrm>
            <a:off x="3174300" y="2979400"/>
            <a:ext cx="14034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0013"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54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6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 dirty="0" err="1">
                <a:latin typeface="Open Sans"/>
                <a:ea typeface="Open Sans"/>
                <a:cs typeface="Open Sans"/>
                <a:sym typeface="Open Sans"/>
              </a:rPr>
              <a:t>Actualizaciones</a:t>
            </a:r>
            <a:r>
              <a:rPr lang="en" sz="600" b="1" dirty="0">
                <a:latin typeface="Open Sans"/>
                <a:ea typeface="Open Sans"/>
                <a:cs typeface="Open Sans"/>
                <a:sym typeface="Open Sans"/>
              </a:rPr>
              <a:t> del </a:t>
            </a:r>
            <a:r>
              <a:rPr lang="en" sz="600" b="1" dirty="0" err="1">
                <a:latin typeface="Open Sans"/>
                <a:ea typeface="Open Sans"/>
                <a:cs typeface="Open Sans"/>
                <a:sym typeface="Open Sans"/>
              </a:rPr>
              <a:t>proyectos</a:t>
            </a:r>
            <a:r>
              <a:rPr lang="en" sz="600" b="1" dirty="0">
                <a:latin typeface="Open Sans"/>
                <a:ea typeface="Open Sans"/>
                <a:cs typeface="Open Sans"/>
                <a:sym typeface="Open Sans"/>
              </a:rPr>
              <a:t> dos </a:t>
            </a:r>
            <a:r>
              <a:rPr lang="en" sz="600" b="1" dirty="0" err="1">
                <a:latin typeface="Open Sans"/>
                <a:ea typeface="Open Sans"/>
                <a:cs typeface="Open Sans"/>
                <a:sym typeface="Open Sans"/>
              </a:rPr>
              <a:t>veses</a:t>
            </a:r>
            <a:r>
              <a:rPr lang="en" sz="600" b="1" dirty="0">
                <a:latin typeface="Open Sans"/>
                <a:ea typeface="Open Sans"/>
                <a:cs typeface="Open Sans"/>
                <a:sym typeface="Open Sans"/>
              </a:rPr>
              <a:t> al </a:t>
            </a:r>
            <a:r>
              <a:rPr lang="en" sz="600" b="1" dirty="0" err="1">
                <a:latin typeface="Open Sans"/>
                <a:ea typeface="Open Sans"/>
                <a:cs typeface="Open Sans"/>
                <a:sym typeface="Open Sans"/>
              </a:rPr>
              <a:t>mes</a:t>
            </a:r>
            <a:endParaRPr sz="6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4000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n" sz="600" dirty="0">
                <a:latin typeface="Open Sans"/>
                <a:ea typeface="Open Sans"/>
                <a:cs typeface="Open Sans"/>
                <a:sym typeface="Open Sans"/>
              </a:rPr>
              <a:t>Estado del </a:t>
            </a:r>
            <a:r>
              <a:rPr lang="en" sz="600" dirty="0" err="1">
                <a:latin typeface="Open Sans"/>
                <a:ea typeface="Open Sans"/>
                <a:cs typeface="Open Sans"/>
                <a:sym typeface="Open Sans"/>
              </a:rPr>
              <a:t>proyecto</a:t>
            </a:r>
            <a:endParaRPr sz="6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09" name="Google Shape;109;p9"/>
          <p:cNvGrpSpPr/>
          <p:nvPr/>
        </p:nvGrpSpPr>
        <p:grpSpPr>
          <a:xfrm>
            <a:off x="3373090" y="3066952"/>
            <a:ext cx="146292" cy="146292"/>
            <a:chOff x="5409148" y="1777825"/>
            <a:chExt cx="293700" cy="293700"/>
          </a:xfrm>
        </p:grpSpPr>
        <p:sp>
          <p:nvSpPr>
            <p:cNvPr id="110" name="Google Shape;110;p9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1" name="Google Shape;111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2" name="Google Shape;112;p9"/>
          <p:cNvGrpSpPr/>
          <p:nvPr/>
        </p:nvGrpSpPr>
        <p:grpSpPr>
          <a:xfrm>
            <a:off x="4198390" y="3066952"/>
            <a:ext cx="146292" cy="146292"/>
            <a:chOff x="5409148" y="1777825"/>
            <a:chExt cx="293700" cy="293700"/>
          </a:xfrm>
        </p:grpSpPr>
        <p:sp>
          <p:nvSpPr>
            <p:cNvPr id="113" name="Google Shape;113;p9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4" name="Google Shape;114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5" name="Google Shape;115;p9"/>
          <p:cNvSpPr txBox="1"/>
          <p:nvPr/>
        </p:nvSpPr>
        <p:spPr>
          <a:xfrm>
            <a:off x="6545807" y="4061900"/>
            <a:ext cx="11151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0013"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548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dirty="0" err="1">
                <a:latin typeface="Open Sans"/>
                <a:ea typeface="Open Sans"/>
                <a:cs typeface="Open Sans"/>
                <a:sym typeface="Open Sans"/>
              </a:rPr>
              <a:t>Sesiones</a:t>
            </a:r>
            <a:r>
              <a:rPr lang="en" sz="6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dirty="0" err="1">
                <a:latin typeface="Open Sans"/>
                <a:ea typeface="Open Sans"/>
                <a:cs typeface="Open Sans"/>
                <a:sym typeface="Open Sans"/>
              </a:rPr>
              <a:t>semanales</a:t>
            </a:r>
            <a:r>
              <a:rPr lang="en" sz="600" dirty="0"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" sz="600" dirty="0" err="1">
                <a:latin typeface="Open Sans"/>
                <a:ea typeface="Open Sans"/>
                <a:cs typeface="Open Sans"/>
                <a:sym typeface="Open Sans"/>
              </a:rPr>
              <a:t>dudas</a:t>
            </a:r>
            <a:r>
              <a:rPr lang="en" sz="600" dirty="0">
                <a:latin typeface="Open Sans"/>
                <a:ea typeface="Open Sans"/>
                <a:cs typeface="Open Sans"/>
                <a:sym typeface="Open Sans"/>
              </a:rPr>
              <a:t> con RR.HH</a:t>
            </a:r>
            <a:endParaRPr sz="600" dirty="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16" name="Google Shape;116;p9"/>
          <p:cNvGrpSpPr/>
          <p:nvPr/>
        </p:nvGrpSpPr>
        <p:grpSpPr>
          <a:xfrm>
            <a:off x="6582547" y="4096079"/>
            <a:ext cx="146292" cy="146292"/>
            <a:chOff x="5409148" y="1777825"/>
            <a:chExt cx="293700" cy="293700"/>
          </a:xfrm>
        </p:grpSpPr>
        <p:sp>
          <p:nvSpPr>
            <p:cNvPr id="117" name="Google Shape;117;p9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8" name="Google Shape;118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9" name="Google Shape;119;p9"/>
          <p:cNvGrpSpPr/>
          <p:nvPr/>
        </p:nvGrpSpPr>
        <p:grpSpPr>
          <a:xfrm>
            <a:off x="6882572" y="4095229"/>
            <a:ext cx="146292" cy="146292"/>
            <a:chOff x="5409148" y="1777825"/>
            <a:chExt cx="293700" cy="293700"/>
          </a:xfrm>
        </p:grpSpPr>
        <p:sp>
          <p:nvSpPr>
            <p:cNvPr id="120" name="Google Shape;120;p9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1" name="Google Shape;121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2" name="Google Shape;122;p9"/>
          <p:cNvSpPr/>
          <p:nvPr/>
        </p:nvSpPr>
        <p:spPr>
          <a:xfrm flipH="1">
            <a:off x="5538524" y="2190850"/>
            <a:ext cx="7599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" sz="600" b="1" dirty="0" err="1">
                <a:latin typeface="Open Sans"/>
                <a:ea typeface="Open Sans"/>
                <a:cs typeface="Open Sans"/>
                <a:sym typeface="Open Sans"/>
              </a:rPr>
              <a:t>Lanzamiento</a:t>
            </a:r>
            <a:r>
              <a:rPr lang="en" sz="600" b="1" dirty="0">
                <a:latin typeface="Open Sans"/>
                <a:ea typeface="Open Sans"/>
                <a:cs typeface="Open Sans"/>
                <a:sym typeface="Open Sans"/>
              </a:rPr>
              <a:t> para RR.HH</a:t>
            </a:r>
            <a:endParaRPr sz="600" dirty="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23" name="Google Shape;123;p9"/>
          <p:cNvGrpSpPr/>
          <p:nvPr/>
        </p:nvGrpSpPr>
        <p:grpSpPr>
          <a:xfrm>
            <a:off x="7182597" y="4095229"/>
            <a:ext cx="146292" cy="146292"/>
            <a:chOff x="5409148" y="1777825"/>
            <a:chExt cx="293700" cy="293700"/>
          </a:xfrm>
        </p:grpSpPr>
        <p:sp>
          <p:nvSpPr>
            <p:cNvPr id="124" name="Google Shape;124;p9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5" name="Google Shape;125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6" name="Google Shape;126;p9"/>
          <p:cNvGrpSpPr/>
          <p:nvPr/>
        </p:nvGrpSpPr>
        <p:grpSpPr>
          <a:xfrm>
            <a:off x="5785691" y="3039910"/>
            <a:ext cx="182887" cy="182887"/>
            <a:chOff x="886081" y="2720853"/>
            <a:chExt cx="293700" cy="293700"/>
          </a:xfrm>
        </p:grpSpPr>
        <p:sp>
          <p:nvSpPr>
            <p:cNvPr id="127" name="Google Shape;127;p9"/>
            <p:cNvSpPr/>
            <p:nvPr/>
          </p:nvSpPr>
          <p:spPr>
            <a:xfrm>
              <a:off x="886081" y="2720853"/>
              <a:ext cx="293700" cy="293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71438" dist="9525" dir="540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8" name="Google Shape;128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40219" y="2774992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9" name="Google Shape;129;p9"/>
          <p:cNvSpPr/>
          <p:nvPr/>
        </p:nvSpPr>
        <p:spPr>
          <a:xfrm flipH="1">
            <a:off x="5892599" y="3056931"/>
            <a:ext cx="7599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" sz="600" dirty="0"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lang="en" sz="600" b="1" dirty="0" err="1">
                <a:latin typeface="Open Sans"/>
                <a:ea typeface="Open Sans"/>
                <a:cs typeface="Open Sans"/>
                <a:sym typeface="Open Sans"/>
              </a:rPr>
              <a:t>Lanzamiento</a:t>
            </a:r>
            <a:endParaRPr sz="600" dirty="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0" name="Google Shape;130;p9"/>
          <p:cNvGrpSpPr/>
          <p:nvPr/>
        </p:nvGrpSpPr>
        <p:grpSpPr>
          <a:xfrm>
            <a:off x="7482622" y="4095229"/>
            <a:ext cx="146292" cy="146292"/>
            <a:chOff x="5409148" y="1777825"/>
            <a:chExt cx="293700" cy="293700"/>
          </a:xfrm>
        </p:grpSpPr>
        <p:sp>
          <p:nvSpPr>
            <p:cNvPr id="131" name="Google Shape;131;p9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2" name="Google Shape;132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3" name="Google Shape;133;p9"/>
          <p:cNvSpPr/>
          <p:nvPr/>
        </p:nvSpPr>
        <p:spPr>
          <a:xfrm flipH="1">
            <a:off x="2058100" y="2975425"/>
            <a:ext cx="12318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73DAF5"/>
                </a:solidFill>
                <a:latin typeface="Open Sans"/>
                <a:ea typeface="Open Sans"/>
                <a:cs typeface="Open Sans"/>
                <a:sym typeface="Open Sans"/>
              </a:rPr>
              <a:t>▲</a:t>
            </a:r>
            <a:r>
              <a:rPr lang="en" sz="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dirty="0">
                <a:latin typeface="Open Sans"/>
                <a:ea typeface="Open Sans"/>
                <a:cs typeface="Open Sans"/>
                <a:sym typeface="Open Sans"/>
              </a:rPr>
              <a:t>1. </a:t>
            </a:r>
            <a:r>
              <a:rPr lang="en" sz="600" b="1" dirty="0" err="1">
                <a:latin typeface="Open Sans"/>
                <a:ea typeface="Open Sans"/>
                <a:cs typeface="Open Sans"/>
                <a:sym typeface="Open Sans"/>
              </a:rPr>
              <a:t>Comunicación</a:t>
            </a:r>
            <a:endParaRPr sz="6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28575" marR="0" lvl="0" indent="-666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n" sz="600" dirty="0" err="1">
                <a:latin typeface="Open Sans"/>
                <a:ea typeface="Open Sans"/>
                <a:cs typeface="Open Sans"/>
                <a:sym typeface="Open Sans"/>
              </a:rPr>
              <a:t>Anunciar</a:t>
            </a:r>
            <a:r>
              <a:rPr lang="en" sz="6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dirty="0" err="1">
                <a:latin typeface="Open Sans"/>
                <a:ea typeface="Open Sans"/>
                <a:cs typeface="Open Sans"/>
                <a:sym typeface="Open Sans"/>
              </a:rPr>
              <a:t>Personio</a:t>
            </a:r>
            <a:endParaRPr sz="600" dirty="0">
              <a:latin typeface="Open Sans"/>
              <a:ea typeface="Open Sans"/>
              <a:cs typeface="Open Sans"/>
              <a:sym typeface="Open Sans"/>
            </a:endParaRPr>
          </a:p>
          <a:p>
            <a:pPr marL="28575" marR="0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n" sz="600" dirty="0" err="1">
                <a:latin typeface="Open Sans"/>
                <a:ea typeface="Open Sans"/>
                <a:cs typeface="Open Sans"/>
                <a:sym typeface="Open Sans"/>
              </a:rPr>
              <a:t>Alineación</a:t>
            </a:r>
            <a:r>
              <a:rPr lang="en" sz="6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dirty="0" err="1"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" sz="600" dirty="0"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" sz="600" dirty="0" err="1">
                <a:latin typeface="Open Sans"/>
                <a:ea typeface="Open Sans"/>
                <a:cs typeface="Open Sans"/>
                <a:sym typeface="Open Sans"/>
              </a:rPr>
              <a:t>frecuencia</a:t>
            </a:r>
            <a:r>
              <a:rPr lang="en" sz="600" dirty="0"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" sz="600" dirty="0" err="1">
                <a:latin typeface="Open Sans"/>
                <a:ea typeface="Open Sans"/>
                <a:cs typeface="Open Sans"/>
                <a:sym typeface="Open Sans"/>
              </a:rPr>
              <a:t>comunicación</a:t>
            </a:r>
            <a:endParaRPr sz="6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" name="Google Shape;134;p9"/>
          <p:cNvSpPr/>
          <p:nvPr/>
        </p:nvSpPr>
        <p:spPr>
          <a:xfrm flipH="1">
            <a:off x="2625750" y="4023775"/>
            <a:ext cx="12318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73DAF5"/>
                </a:solidFill>
                <a:latin typeface="Open Sans"/>
                <a:ea typeface="Open Sans"/>
                <a:cs typeface="Open Sans"/>
                <a:sym typeface="Open Sans"/>
              </a:rPr>
              <a:t>▲</a:t>
            </a:r>
            <a:r>
              <a:rPr lang="en" sz="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dirty="0">
                <a:latin typeface="Open Sans"/>
                <a:ea typeface="Open Sans"/>
                <a:cs typeface="Open Sans"/>
                <a:sym typeface="Open Sans"/>
              </a:rPr>
              <a:t>1. </a:t>
            </a:r>
            <a:r>
              <a:rPr lang="en" sz="600" b="1" dirty="0" err="1">
                <a:latin typeface="Open Sans"/>
                <a:ea typeface="Open Sans"/>
                <a:cs typeface="Open Sans"/>
                <a:sym typeface="Open Sans"/>
              </a:rPr>
              <a:t>Comunicación</a:t>
            </a:r>
            <a:endParaRPr sz="6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28575" marR="0" lvl="0" indent="-666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n" sz="600" dirty="0" err="1">
                <a:latin typeface="Open Sans"/>
                <a:ea typeface="Open Sans"/>
                <a:cs typeface="Open Sans"/>
                <a:sym typeface="Open Sans"/>
              </a:rPr>
              <a:t>Anunciar</a:t>
            </a:r>
            <a:r>
              <a:rPr lang="en" sz="6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dirty="0" err="1">
                <a:latin typeface="Open Sans"/>
                <a:ea typeface="Open Sans"/>
                <a:cs typeface="Open Sans"/>
                <a:sym typeface="Open Sans"/>
              </a:rPr>
              <a:t>Personio</a:t>
            </a:r>
            <a:endParaRPr sz="600" dirty="0">
              <a:latin typeface="Open Sans"/>
              <a:ea typeface="Open Sans"/>
              <a:cs typeface="Open Sans"/>
              <a:sym typeface="Open Sans"/>
            </a:endParaRPr>
          </a:p>
          <a:p>
            <a:pPr marL="28575" marR="0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n" sz="600" dirty="0" err="1">
                <a:latin typeface="Open Sans"/>
                <a:ea typeface="Open Sans"/>
                <a:cs typeface="Open Sans"/>
                <a:sym typeface="Open Sans"/>
              </a:rPr>
              <a:t>Mantenerse</a:t>
            </a:r>
            <a:r>
              <a:rPr lang="en" sz="6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dirty="0" err="1">
                <a:latin typeface="Open Sans"/>
                <a:ea typeface="Open Sans"/>
                <a:cs typeface="Open Sans"/>
                <a:sym typeface="Open Sans"/>
              </a:rPr>
              <a:t>conectados</a:t>
            </a:r>
            <a:endParaRPr sz="6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p9"/>
          <p:cNvSpPr/>
          <p:nvPr/>
        </p:nvSpPr>
        <p:spPr>
          <a:xfrm flipH="1">
            <a:off x="4378350" y="4023775"/>
            <a:ext cx="12318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73DAF5"/>
                </a:solidFill>
                <a:latin typeface="Open Sans"/>
                <a:ea typeface="Open Sans"/>
                <a:cs typeface="Open Sans"/>
                <a:sym typeface="Open Sans"/>
              </a:rPr>
              <a:t>▲</a:t>
            </a:r>
            <a:r>
              <a:rPr lang="en" sz="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dirty="0">
                <a:latin typeface="Open Sans"/>
                <a:ea typeface="Open Sans"/>
                <a:cs typeface="Open Sans"/>
                <a:sym typeface="Open Sans"/>
              </a:rPr>
              <a:t>2. </a:t>
            </a:r>
            <a:r>
              <a:rPr lang="en" sz="600" b="1" dirty="0" err="1">
                <a:latin typeface="Open Sans"/>
                <a:ea typeface="Open Sans"/>
                <a:cs typeface="Open Sans"/>
                <a:sym typeface="Open Sans"/>
              </a:rPr>
              <a:t>Comunicación</a:t>
            </a:r>
            <a:endParaRPr sz="6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28575" marR="0" lvl="0" indent="-666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n" sz="600" dirty="0">
                <a:latin typeface="Open Sans"/>
                <a:ea typeface="Open Sans"/>
                <a:cs typeface="Open Sans"/>
                <a:sym typeface="Open Sans"/>
              </a:rPr>
              <a:t>¿</a:t>
            </a:r>
            <a:r>
              <a:rPr lang="en" sz="600" dirty="0" err="1">
                <a:latin typeface="Open Sans"/>
                <a:ea typeface="Open Sans"/>
                <a:cs typeface="Open Sans"/>
                <a:sym typeface="Open Sans"/>
              </a:rPr>
              <a:t>Qué</a:t>
            </a:r>
            <a:r>
              <a:rPr lang="en" sz="6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dirty="0" err="1">
                <a:latin typeface="Open Sans"/>
                <a:ea typeface="Open Sans"/>
                <a:cs typeface="Open Sans"/>
                <a:sym typeface="Open Sans"/>
              </a:rPr>
              <a:t>viene</a:t>
            </a:r>
            <a:r>
              <a:rPr lang="en" sz="600" dirty="0">
                <a:latin typeface="Open Sans"/>
                <a:ea typeface="Open Sans"/>
                <a:cs typeface="Open Sans"/>
                <a:sym typeface="Open Sans"/>
              </a:rPr>
              <a:t>? </a:t>
            </a:r>
            <a:endParaRPr sz="600" dirty="0">
              <a:latin typeface="Open Sans"/>
              <a:ea typeface="Open Sans"/>
              <a:cs typeface="Open Sans"/>
              <a:sym typeface="Open Sans"/>
            </a:endParaRPr>
          </a:p>
          <a:p>
            <a:pPr marL="28575" marR="0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s-ES" sz="600" dirty="0">
                <a:latin typeface="Open Sans"/>
                <a:ea typeface="Open Sans"/>
                <a:cs typeface="Open Sans"/>
                <a:sym typeface="Open Sans"/>
              </a:rPr>
              <a:t>¿Cuándo llegará?</a:t>
            </a:r>
            <a:endParaRPr sz="600" dirty="0">
              <a:latin typeface="Open Sans"/>
              <a:ea typeface="Open Sans"/>
              <a:cs typeface="Open Sans"/>
              <a:sym typeface="Open Sans"/>
            </a:endParaRPr>
          </a:p>
          <a:p>
            <a:pPr marL="28575" marR="0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n" sz="600" dirty="0" err="1">
                <a:latin typeface="Open Sans"/>
                <a:ea typeface="Open Sans"/>
                <a:cs typeface="Open Sans"/>
                <a:sym typeface="Open Sans"/>
              </a:rPr>
              <a:t>Anunciar</a:t>
            </a:r>
            <a:r>
              <a:rPr lang="en" sz="6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dirty="0" err="1">
                <a:latin typeface="Open Sans"/>
                <a:ea typeface="Open Sans"/>
                <a:cs typeface="Open Sans"/>
                <a:sym typeface="Open Sans"/>
              </a:rPr>
              <a:t>formación</a:t>
            </a:r>
            <a:endParaRPr sz="6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" name="Google Shape;136;p9"/>
          <p:cNvSpPr/>
          <p:nvPr/>
        </p:nvSpPr>
        <p:spPr>
          <a:xfrm flipH="1">
            <a:off x="3805738" y="1937149"/>
            <a:ext cx="860400" cy="84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73DAF5"/>
                </a:solidFill>
                <a:latin typeface="Open Sans"/>
                <a:ea typeface="Open Sans"/>
                <a:cs typeface="Open Sans"/>
                <a:sym typeface="Open Sans"/>
              </a:rPr>
              <a:t>▲</a:t>
            </a:r>
            <a:r>
              <a:rPr lang="en" sz="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dirty="0" err="1">
                <a:latin typeface="Open Sans"/>
                <a:ea typeface="Open Sans"/>
                <a:cs typeface="Open Sans"/>
                <a:sym typeface="Open Sans"/>
              </a:rPr>
              <a:t>Formación</a:t>
            </a:r>
            <a:r>
              <a:rPr lang="en" sz="600" b="1" dirty="0">
                <a:latin typeface="Open Sans"/>
                <a:ea typeface="Open Sans"/>
                <a:cs typeface="Open Sans"/>
                <a:sym typeface="Open Sans"/>
              </a:rPr>
              <a:t> RR.HH</a:t>
            </a:r>
            <a:endParaRPr sz="6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28575" marR="0" lvl="0" indent="-666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n" sz="600" dirty="0" err="1">
                <a:latin typeface="Open Sans"/>
                <a:ea typeface="Open Sans"/>
                <a:cs typeface="Open Sans"/>
                <a:sym typeface="Open Sans"/>
              </a:rPr>
              <a:t>Funcionalidades</a:t>
            </a:r>
            <a:r>
              <a:rPr lang="en" sz="600" dirty="0"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" sz="600" dirty="0" err="1">
                <a:latin typeface="Open Sans"/>
                <a:ea typeface="Open Sans"/>
                <a:cs typeface="Open Sans"/>
                <a:sym typeface="Open Sans"/>
              </a:rPr>
              <a:t>Personio</a:t>
            </a:r>
            <a:endParaRPr sz="600" dirty="0">
              <a:latin typeface="Open Sans"/>
              <a:ea typeface="Open Sans"/>
              <a:cs typeface="Open Sans"/>
              <a:sym typeface="Open Sans"/>
            </a:endParaRPr>
          </a:p>
          <a:p>
            <a:pPr marL="28575" marR="0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n" sz="600" dirty="0" err="1">
                <a:latin typeface="Open Sans"/>
                <a:ea typeface="Open Sans"/>
                <a:cs typeface="Open Sans"/>
                <a:sym typeface="Open Sans"/>
              </a:rPr>
              <a:t>Ajustes</a:t>
            </a:r>
            <a:r>
              <a:rPr lang="en" sz="6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dirty="0" err="1">
                <a:latin typeface="Open Sans"/>
                <a:ea typeface="Open Sans"/>
                <a:cs typeface="Open Sans"/>
                <a:sym typeface="Open Sans"/>
              </a:rPr>
              <a:t>especificos</a:t>
            </a:r>
            <a:r>
              <a:rPr lang="en" sz="600" dirty="0">
                <a:latin typeface="Open Sans"/>
                <a:ea typeface="Open Sans"/>
                <a:cs typeface="Open Sans"/>
                <a:sym typeface="Open Sans"/>
              </a:rPr>
              <a:t> de la </a:t>
            </a:r>
            <a:r>
              <a:rPr lang="en" sz="600" dirty="0" err="1">
                <a:latin typeface="Open Sans"/>
                <a:ea typeface="Open Sans"/>
                <a:cs typeface="Open Sans"/>
                <a:sym typeface="Open Sans"/>
              </a:rPr>
              <a:t>empresa</a:t>
            </a:r>
            <a:endParaRPr sz="600" dirty="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7" name="Google Shape;137;p9"/>
          <p:cNvGrpSpPr/>
          <p:nvPr/>
        </p:nvGrpSpPr>
        <p:grpSpPr>
          <a:xfrm>
            <a:off x="6231790" y="2136315"/>
            <a:ext cx="146292" cy="146292"/>
            <a:chOff x="5409148" y="1777825"/>
            <a:chExt cx="293700" cy="293700"/>
          </a:xfrm>
        </p:grpSpPr>
        <p:sp>
          <p:nvSpPr>
            <p:cNvPr id="138" name="Google Shape;138;p9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9" name="Google Shape;139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0" name="Google Shape;140;p9"/>
          <p:cNvGrpSpPr/>
          <p:nvPr/>
        </p:nvGrpSpPr>
        <p:grpSpPr>
          <a:xfrm>
            <a:off x="6567906" y="2136315"/>
            <a:ext cx="146292" cy="146292"/>
            <a:chOff x="5409148" y="1777825"/>
            <a:chExt cx="293700" cy="293700"/>
          </a:xfrm>
        </p:grpSpPr>
        <p:sp>
          <p:nvSpPr>
            <p:cNvPr id="141" name="Google Shape;141;p9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2" name="Google Shape;142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Google Shape;143;p9"/>
          <p:cNvGrpSpPr/>
          <p:nvPr/>
        </p:nvGrpSpPr>
        <p:grpSpPr>
          <a:xfrm>
            <a:off x="6904021" y="2136315"/>
            <a:ext cx="146292" cy="146292"/>
            <a:chOff x="5409148" y="1777825"/>
            <a:chExt cx="293700" cy="293700"/>
          </a:xfrm>
        </p:grpSpPr>
        <p:sp>
          <p:nvSpPr>
            <p:cNvPr id="144" name="Google Shape;144;p9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5" name="Google Shape;145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6" name="Google Shape;146;p9"/>
          <p:cNvGrpSpPr/>
          <p:nvPr/>
        </p:nvGrpSpPr>
        <p:grpSpPr>
          <a:xfrm>
            <a:off x="7240137" y="2136315"/>
            <a:ext cx="146292" cy="146292"/>
            <a:chOff x="5409148" y="1777825"/>
            <a:chExt cx="293700" cy="293700"/>
          </a:xfrm>
        </p:grpSpPr>
        <p:sp>
          <p:nvSpPr>
            <p:cNvPr id="147" name="Google Shape;147;p9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8" name="Google Shape;148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9" name="Google Shape;149;p9"/>
          <p:cNvGrpSpPr/>
          <p:nvPr/>
        </p:nvGrpSpPr>
        <p:grpSpPr>
          <a:xfrm>
            <a:off x="7576252" y="2136315"/>
            <a:ext cx="146292" cy="146292"/>
            <a:chOff x="5409148" y="1777825"/>
            <a:chExt cx="293700" cy="293700"/>
          </a:xfrm>
        </p:grpSpPr>
        <p:sp>
          <p:nvSpPr>
            <p:cNvPr id="150" name="Google Shape;150;p9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1" name="Google Shape;151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2" name="Google Shape;152;p9"/>
          <p:cNvGrpSpPr/>
          <p:nvPr/>
        </p:nvGrpSpPr>
        <p:grpSpPr>
          <a:xfrm>
            <a:off x="5792766" y="4085485"/>
            <a:ext cx="182887" cy="182887"/>
            <a:chOff x="886081" y="2720853"/>
            <a:chExt cx="293700" cy="293700"/>
          </a:xfrm>
        </p:grpSpPr>
        <p:sp>
          <p:nvSpPr>
            <p:cNvPr id="153" name="Google Shape;153;p9"/>
            <p:cNvSpPr/>
            <p:nvPr/>
          </p:nvSpPr>
          <p:spPr>
            <a:xfrm>
              <a:off x="886081" y="2720853"/>
              <a:ext cx="293700" cy="293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71438" dist="9525" dir="540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4" name="Google Shape;154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40219" y="2774992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5" name="Google Shape;155;p9"/>
          <p:cNvSpPr/>
          <p:nvPr/>
        </p:nvSpPr>
        <p:spPr>
          <a:xfrm flipH="1">
            <a:off x="5899625" y="4102499"/>
            <a:ext cx="752874" cy="2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Aft>
                <a:spcPts val="400"/>
              </a:spcAft>
            </a:pPr>
            <a:r>
              <a:rPr lang="en" sz="6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dirty="0" err="1">
                <a:latin typeface="Open Sans"/>
                <a:ea typeface="Open Sans"/>
                <a:cs typeface="Open Sans"/>
                <a:sym typeface="Open Sans"/>
              </a:rPr>
              <a:t>Lanzamiento</a:t>
            </a:r>
            <a:endParaRPr sz="6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8298983" y="2129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88" name="Google Shape;188;p11"/>
          <p:cNvSpPr txBox="1">
            <a:spLocks noGrp="1"/>
          </p:cNvSpPr>
          <p:nvPr>
            <p:ph type="subTitle" idx="2"/>
          </p:nvPr>
        </p:nvSpPr>
        <p:spPr>
          <a:xfrm>
            <a:off x="317700" y="212950"/>
            <a:ext cx="8066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Plan de </a:t>
            </a:r>
            <a:r>
              <a:rPr lang="en" dirty="0" err="1"/>
              <a:t>proyecto</a:t>
            </a:r>
            <a:endParaRPr dirty="0"/>
          </a:p>
        </p:txBody>
      </p:sp>
      <p:sp>
        <p:nvSpPr>
          <p:cNvPr id="189" name="Google Shape;189;p11"/>
          <p:cNvSpPr txBox="1">
            <a:spLocks noGrp="1"/>
          </p:cNvSpPr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Empecemos</a:t>
            </a:r>
            <a:r>
              <a:rPr lang="en" dirty="0"/>
              <a:t> por </a:t>
            </a:r>
            <a:r>
              <a:rPr lang="en" dirty="0" err="1"/>
              <a:t>diseñar</a:t>
            </a:r>
            <a:r>
              <a:rPr lang="en" dirty="0"/>
              <a:t> </a:t>
            </a:r>
            <a:r>
              <a:rPr lang="en" dirty="0" err="1"/>
              <a:t>tu</a:t>
            </a:r>
            <a:r>
              <a:rPr lang="en" dirty="0"/>
              <a:t> </a:t>
            </a:r>
            <a:r>
              <a:rPr lang="en" dirty="0" err="1"/>
              <a:t>propio</a:t>
            </a:r>
            <a:r>
              <a:rPr lang="en" dirty="0"/>
              <a:t> plan</a:t>
            </a:r>
            <a:endParaRPr dirty="0"/>
          </a:p>
        </p:txBody>
      </p:sp>
      <p:sp>
        <p:nvSpPr>
          <p:cNvPr id="190" name="Google Shape;190;p11"/>
          <p:cNvSpPr/>
          <p:nvPr/>
        </p:nvSpPr>
        <p:spPr>
          <a:xfrm>
            <a:off x="3202950" y="3209900"/>
            <a:ext cx="1823700" cy="1630800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1"/>
          <p:cNvSpPr/>
          <p:nvPr/>
        </p:nvSpPr>
        <p:spPr>
          <a:xfrm flipH="1">
            <a:off x="3550650" y="3209900"/>
            <a:ext cx="1128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" sz="1000" b="1" dirty="0" err="1">
                <a:latin typeface="Open Sans"/>
                <a:ea typeface="Open Sans"/>
                <a:cs typeface="Open Sans"/>
                <a:sym typeface="Open Sans"/>
              </a:rPr>
              <a:t>Principales</a:t>
            </a:r>
            <a:r>
              <a:rPr lang="en" sz="10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000" b="1" dirty="0" err="1">
                <a:latin typeface="Open Sans"/>
                <a:ea typeface="Open Sans"/>
                <a:cs typeface="Open Sans"/>
                <a:sym typeface="Open Sans"/>
              </a:rPr>
              <a:t>hitos</a:t>
            </a:r>
            <a:endParaRPr sz="10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11"/>
          <p:cNvSpPr/>
          <p:nvPr/>
        </p:nvSpPr>
        <p:spPr>
          <a:xfrm>
            <a:off x="5830425" y="3209900"/>
            <a:ext cx="1823700" cy="1630800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1"/>
          <p:cNvSpPr/>
          <p:nvPr/>
        </p:nvSpPr>
        <p:spPr>
          <a:xfrm flipH="1">
            <a:off x="6178125" y="3209900"/>
            <a:ext cx="1128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" sz="1000" b="1" dirty="0" err="1">
                <a:latin typeface="Open Sans"/>
                <a:ea typeface="Open Sans"/>
                <a:cs typeface="Open Sans"/>
                <a:sym typeface="Open Sans"/>
              </a:rPr>
              <a:t>Lanzamientos</a:t>
            </a:r>
            <a:endParaRPr sz="10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" name="Google Shape;194;p11"/>
          <p:cNvSpPr/>
          <p:nvPr/>
        </p:nvSpPr>
        <p:spPr>
          <a:xfrm>
            <a:off x="3376050" y="3800600"/>
            <a:ext cx="174600" cy="144600"/>
          </a:xfrm>
          <a:prstGeom prst="triangle">
            <a:avLst>
              <a:gd name="adj" fmla="val 50000"/>
            </a:avLst>
          </a:prstGeom>
          <a:solidFill>
            <a:srgbClr val="73DAF5">
              <a:alpha val="5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"/>
          <p:cNvSpPr/>
          <p:nvPr/>
        </p:nvSpPr>
        <p:spPr>
          <a:xfrm flipH="1">
            <a:off x="3512450" y="3829550"/>
            <a:ext cx="11283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latin typeface="Open Sans"/>
                <a:ea typeface="Open Sans"/>
                <a:cs typeface="Open Sans"/>
                <a:sym typeface="Open Sans"/>
              </a:rPr>
              <a:t>XXX</a:t>
            </a:r>
            <a:endParaRPr sz="10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28575" marR="0" lvl="0" indent="-120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Font typeface="Open Sans"/>
              <a:buChar char="●"/>
            </a:pPr>
            <a:r>
              <a:rPr lang="en" sz="1000" dirty="0" err="1">
                <a:latin typeface="Open Sans"/>
                <a:ea typeface="Open Sans"/>
                <a:cs typeface="Open Sans"/>
                <a:sym typeface="Open Sans"/>
              </a:rPr>
              <a:t>Descripción</a:t>
            </a:r>
            <a:r>
              <a:rPr lang="en" sz="1000" dirty="0">
                <a:latin typeface="Open Sans"/>
                <a:ea typeface="Open Sans"/>
                <a:cs typeface="Open Sans"/>
                <a:sym typeface="Open Sans"/>
              </a:rPr>
              <a:t> breve</a:t>
            </a:r>
            <a:endParaRPr sz="10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" name="Google Shape;196;p11"/>
          <p:cNvSpPr/>
          <p:nvPr/>
        </p:nvSpPr>
        <p:spPr>
          <a:xfrm>
            <a:off x="1401875" y="1465800"/>
            <a:ext cx="1823700" cy="1630800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"/>
          <p:cNvSpPr/>
          <p:nvPr/>
        </p:nvSpPr>
        <p:spPr>
          <a:xfrm flipH="1">
            <a:off x="1749575" y="1465800"/>
            <a:ext cx="1128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" sz="1000" b="1" dirty="0" err="1">
                <a:latin typeface="Open Sans"/>
                <a:ea typeface="Open Sans"/>
                <a:cs typeface="Open Sans"/>
                <a:sym typeface="Open Sans"/>
              </a:rPr>
              <a:t>Participantes</a:t>
            </a:r>
            <a:endParaRPr sz="10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" name="Google Shape;198;p11"/>
          <p:cNvSpPr/>
          <p:nvPr/>
        </p:nvSpPr>
        <p:spPr>
          <a:xfrm>
            <a:off x="4490688" y="1398725"/>
            <a:ext cx="1823700" cy="1630800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"/>
          <p:cNvSpPr/>
          <p:nvPr/>
        </p:nvSpPr>
        <p:spPr>
          <a:xfrm flipH="1">
            <a:off x="4838388" y="1398725"/>
            <a:ext cx="1128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 err="1">
                <a:latin typeface="Open Sans"/>
                <a:ea typeface="Open Sans"/>
                <a:cs typeface="Open Sans"/>
                <a:sym typeface="Open Sans"/>
              </a:rPr>
              <a:t>Reuniones</a:t>
            </a:r>
            <a:r>
              <a:rPr lang="en" sz="10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000" b="1" dirty="0" err="1">
                <a:latin typeface="Open Sans"/>
                <a:ea typeface="Open Sans"/>
                <a:cs typeface="Open Sans"/>
                <a:sym typeface="Open Sans"/>
              </a:rPr>
              <a:t>frecuentes</a:t>
            </a:r>
            <a:endParaRPr sz="1000" dirty="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00" name="Google Shape;200;p11"/>
          <p:cNvGrpSpPr/>
          <p:nvPr/>
        </p:nvGrpSpPr>
        <p:grpSpPr>
          <a:xfrm>
            <a:off x="5044716" y="2084620"/>
            <a:ext cx="384483" cy="356934"/>
            <a:chOff x="5409148" y="1777825"/>
            <a:chExt cx="293700" cy="293700"/>
          </a:xfrm>
        </p:grpSpPr>
        <p:sp>
          <p:nvSpPr>
            <p:cNvPr id="201" name="Google Shape;201;p11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2" name="Google Shape;202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3" name="Google Shape;203;p11"/>
          <p:cNvSpPr/>
          <p:nvPr/>
        </p:nvSpPr>
        <p:spPr>
          <a:xfrm>
            <a:off x="1814150" y="2144100"/>
            <a:ext cx="684600" cy="274200"/>
          </a:xfrm>
          <a:prstGeom prst="rect">
            <a:avLst/>
          </a:prstGeom>
          <a:solidFill>
            <a:srgbClr val="D5F0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04" name="Google Shape;204;p11"/>
          <p:cNvGrpSpPr/>
          <p:nvPr/>
        </p:nvGrpSpPr>
        <p:grpSpPr>
          <a:xfrm>
            <a:off x="6373215" y="3800599"/>
            <a:ext cx="426306" cy="402898"/>
            <a:chOff x="886081" y="2720853"/>
            <a:chExt cx="293700" cy="293700"/>
          </a:xfrm>
        </p:grpSpPr>
        <p:sp>
          <p:nvSpPr>
            <p:cNvPr id="205" name="Google Shape;205;p11"/>
            <p:cNvSpPr/>
            <p:nvPr/>
          </p:nvSpPr>
          <p:spPr>
            <a:xfrm>
              <a:off x="886081" y="2720853"/>
              <a:ext cx="293700" cy="293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71438" dist="9525" dir="540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6" name="Google Shape;206;p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40219" y="2774992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"/>
          <p:cNvSpPr/>
          <p:nvPr/>
        </p:nvSpPr>
        <p:spPr>
          <a:xfrm>
            <a:off x="803550" y="1401550"/>
            <a:ext cx="7086300" cy="3451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4F7F9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12" name="Google Shape;212;p12"/>
          <p:cNvCxnSpPr/>
          <p:nvPr/>
        </p:nvCxnSpPr>
        <p:spPr>
          <a:xfrm>
            <a:off x="5238288" y="119280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3" name="Google Shape;213;p12"/>
          <p:cNvSpPr txBox="1">
            <a:spLocks noGrp="1"/>
          </p:cNvSpPr>
          <p:nvPr>
            <p:ph type="sldNum" idx="12"/>
          </p:nvPr>
        </p:nvSpPr>
        <p:spPr>
          <a:xfrm>
            <a:off x="8298983" y="2129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14" name="Google Shape;214;p12"/>
          <p:cNvSpPr txBox="1">
            <a:spLocks noGrp="1"/>
          </p:cNvSpPr>
          <p:nvPr>
            <p:ph type="subTitle" idx="2"/>
          </p:nvPr>
        </p:nvSpPr>
        <p:spPr>
          <a:xfrm>
            <a:off x="317700" y="212950"/>
            <a:ext cx="8066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Tu plan de </a:t>
            </a:r>
            <a:r>
              <a:rPr lang="en" dirty="0" err="1"/>
              <a:t>comunicación</a:t>
            </a:r>
            <a:r>
              <a:rPr lang="en" dirty="0"/>
              <a:t> y </a:t>
            </a:r>
            <a:r>
              <a:rPr lang="en" dirty="0" err="1"/>
              <a:t>formación</a:t>
            </a:r>
            <a:endParaRPr dirty="0"/>
          </a:p>
        </p:txBody>
      </p:sp>
      <p:sp>
        <p:nvSpPr>
          <p:cNvPr id="215" name="Google Shape;215;p12"/>
          <p:cNvSpPr txBox="1">
            <a:spLocks noGrp="1"/>
          </p:cNvSpPr>
          <p:nvPr>
            <p:ph type="title"/>
          </p:nvPr>
        </p:nvSpPr>
        <p:spPr>
          <a:xfrm>
            <a:off x="311700" y="673625"/>
            <a:ext cx="860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Haz que </a:t>
            </a:r>
            <a:r>
              <a:rPr lang="en" dirty="0" err="1"/>
              <a:t>tus</a:t>
            </a:r>
            <a:r>
              <a:rPr lang="en" dirty="0"/>
              <a:t> </a:t>
            </a:r>
            <a:r>
              <a:rPr lang="en" dirty="0" err="1"/>
              <a:t>empleados</a:t>
            </a:r>
            <a:r>
              <a:rPr lang="en" dirty="0"/>
              <a:t> se </a:t>
            </a:r>
            <a:r>
              <a:rPr lang="en" dirty="0" err="1"/>
              <a:t>conviertan</a:t>
            </a:r>
            <a:r>
              <a:rPr lang="en" dirty="0"/>
              <a:t> </a:t>
            </a:r>
            <a:r>
              <a:rPr lang="en" dirty="0" err="1"/>
              <a:t>en</a:t>
            </a:r>
            <a:r>
              <a:rPr lang="en" dirty="0"/>
              <a:t> </a:t>
            </a:r>
            <a:r>
              <a:rPr lang="en" dirty="0" err="1"/>
              <a:t>embajadores</a:t>
            </a:r>
            <a:r>
              <a:rPr lang="en" dirty="0"/>
              <a:t> de </a:t>
            </a:r>
            <a:r>
              <a:rPr lang="en" dirty="0" err="1"/>
              <a:t>Personio</a:t>
            </a:r>
            <a:endParaRPr dirty="0"/>
          </a:p>
        </p:txBody>
      </p:sp>
      <p:sp>
        <p:nvSpPr>
          <p:cNvPr id="216" name="Google Shape;216;p12"/>
          <p:cNvSpPr/>
          <p:nvPr/>
        </p:nvSpPr>
        <p:spPr>
          <a:xfrm>
            <a:off x="1010875" y="1176200"/>
            <a:ext cx="7104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latin typeface="Open Sans"/>
                <a:ea typeface="Open Sans"/>
                <a:cs typeface="Open Sans"/>
                <a:sym typeface="Open Sans"/>
              </a:rPr>
              <a:t>MES 1</a:t>
            </a:r>
            <a:endParaRPr sz="800" dirty="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17" name="Google Shape;217;p12"/>
          <p:cNvCxnSpPr/>
          <p:nvPr/>
        </p:nvCxnSpPr>
        <p:spPr>
          <a:xfrm>
            <a:off x="993050" y="118450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8" name="Google Shape;218;p12"/>
          <p:cNvCxnSpPr/>
          <p:nvPr/>
        </p:nvCxnSpPr>
        <p:spPr>
          <a:xfrm rot="10800000" flipH="1">
            <a:off x="803550" y="1394360"/>
            <a:ext cx="7104900" cy="7200"/>
          </a:xfrm>
          <a:prstGeom prst="straightConnector1">
            <a:avLst/>
          </a:prstGeom>
          <a:noFill/>
          <a:ln w="19050" cap="flat" cmpd="sng">
            <a:solidFill>
              <a:srgbClr val="73DAF5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9" name="Google Shape;219;p12"/>
          <p:cNvCxnSpPr/>
          <p:nvPr/>
        </p:nvCxnSpPr>
        <p:spPr>
          <a:xfrm>
            <a:off x="1721250" y="117175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0" name="Google Shape;220;p12"/>
          <p:cNvSpPr/>
          <p:nvPr/>
        </p:nvSpPr>
        <p:spPr>
          <a:xfrm>
            <a:off x="1735800" y="1176200"/>
            <a:ext cx="7599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 algn="ctr"/>
            <a:r>
              <a:rPr lang="en" sz="800" dirty="0">
                <a:latin typeface="Open Sans"/>
                <a:ea typeface="Open Sans"/>
                <a:cs typeface="Open Sans"/>
                <a:sym typeface="Open Sans"/>
              </a:rPr>
              <a:t>MES 2</a:t>
            </a:r>
            <a:endParaRPr sz="800" dirty="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21" name="Google Shape;221;p12"/>
          <p:cNvCxnSpPr/>
          <p:nvPr/>
        </p:nvCxnSpPr>
        <p:spPr>
          <a:xfrm>
            <a:off x="2483813" y="118450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2" name="Google Shape;222;p12"/>
          <p:cNvCxnSpPr/>
          <p:nvPr/>
        </p:nvCxnSpPr>
        <p:spPr>
          <a:xfrm>
            <a:off x="3222400" y="118450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3" name="Google Shape;223;p12"/>
          <p:cNvCxnSpPr/>
          <p:nvPr/>
        </p:nvCxnSpPr>
        <p:spPr>
          <a:xfrm>
            <a:off x="3894275" y="117175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4" name="Google Shape;224;p12"/>
          <p:cNvCxnSpPr/>
          <p:nvPr/>
        </p:nvCxnSpPr>
        <p:spPr>
          <a:xfrm>
            <a:off x="4575050" y="118450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2"/>
          <p:cNvSpPr/>
          <p:nvPr/>
        </p:nvSpPr>
        <p:spPr>
          <a:xfrm>
            <a:off x="2495700" y="1176200"/>
            <a:ext cx="7104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 algn="ctr"/>
            <a:r>
              <a:rPr lang="en" sz="800" dirty="0">
                <a:latin typeface="Open Sans"/>
                <a:ea typeface="Open Sans"/>
                <a:cs typeface="Open Sans"/>
                <a:sym typeface="Open Sans"/>
              </a:rPr>
              <a:t>MES 3</a:t>
            </a:r>
            <a:endParaRPr sz="800" dirty="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12"/>
          <p:cNvSpPr/>
          <p:nvPr/>
        </p:nvSpPr>
        <p:spPr>
          <a:xfrm>
            <a:off x="3222400" y="1176200"/>
            <a:ext cx="6720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 algn="ctr"/>
            <a:r>
              <a:rPr lang="en" sz="800" dirty="0">
                <a:latin typeface="Open Sans"/>
                <a:ea typeface="Open Sans"/>
                <a:cs typeface="Open Sans"/>
                <a:sym typeface="Open Sans"/>
              </a:rPr>
              <a:t>MES 4</a:t>
            </a:r>
            <a:endParaRPr sz="800" dirty="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7" name="Google Shape;227;p12"/>
          <p:cNvSpPr/>
          <p:nvPr/>
        </p:nvSpPr>
        <p:spPr>
          <a:xfrm>
            <a:off x="3910725" y="1176200"/>
            <a:ext cx="6720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 algn="ctr"/>
            <a:r>
              <a:rPr lang="en" sz="800" dirty="0">
                <a:latin typeface="Open Sans"/>
                <a:ea typeface="Open Sans"/>
                <a:cs typeface="Open Sans"/>
                <a:sym typeface="Open Sans"/>
              </a:rPr>
              <a:t>MES 5</a:t>
            </a:r>
            <a:endParaRPr sz="800" dirty="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8" name="Google Shape;228;p12"/>
          <p:cNvSpPr/>
          <p:nvPr/>
        </p:nvSpPr>
        <p:spPr>
          <a:xfrm>
            <a:off x="4601425" y="1180350"/>
            <a:ext cx="6369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 algn="ctr"/>
            <a:r>
              <a:rPr lang="en" sz="800" dirty="0">
                <a:latin typeface="Open Sans"/>
                <a:ea typeface="Open Sans"/>
                <a:cs typeface="Open Sans"/>
                <a:sym typeface="Open Sans"/>
              </a:rPr>
              <a:t>MES 6</a:t>
            </a:r>
            <a:endParaRPr sz="800" dirty="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9" name="Google Shape;229;p12"/>
          <p:cNvSpPr/>
          <p:nvPr/>
        </p:nvSpPr>
        <p:spPr>
          <a:xfrm>
            <a:off x="5241000" y="1176200"/>
            <a:ext cx="7104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LANZAMIENTO</a:t>
            </a:r>
            <a:endParaRPr sz="800" dirty="0"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0" name="Google Shape;230;p12"/>
          <p:cNvSpPr/>
          <p:nvPr/>
        </p:nvSpPr>
        <p:spPr>
          <a:xfrm rot="-5400000">
            <a:off x="214575" y="3185212"/>
            <a:ext cx="685800" cy="274200"/>
          </a:xfrm>
          <a:prstGeom prst="rect">
            <a:avLst/>
          </a:prstGeom>
          <a:solidFill>
            <a:srgbClr val="D5F0F7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1" name="Google Shape;231;p12"/>
          <p:cNvSpPr/>
          <p:nvPr/>
        </p:nvSpPr>
        <p:spPr>
          <a:xfrm rot="-5400000">
            <a:off x="214575" y="4229599"/>
            <a:ext cx="685800" cy="274200"/>
          </a:xfrm>
          <a:prstGeom prst="rect">
            <a:avLst/>
          </a:prstGeom>
          <a:solidFill>
            <a:srgbClr val="D5F0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2" name="Google Shape;232;p12"/>
          <p:cNvSpPr/>
          <p:nvPr/>
        </p:nvSpPr>
        <p:spPr>
          <a:xfrm rot="-5400000">
            <a:off x="215175" y="2141425"/>
            <a:ext cx="684600" cy="274200"/>
          </a:xfrm>
          <a:prstGeom prst="rect">
            <a:avLst/>
          </a:prstGeom>
          <a:solidFill>
            <a:srgbClr val="D5F0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p12"/>
          <p:cNvSpPr/>
          <p:nvPr/>
        </p:nvSpPr>
        <p:spPr>
          <a:xfrm>
            <a:off x="5975650" y="1180350"/>
            <a:ext cx="7104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 algn="ctr"/>
            <a:r>
              <a:rPr lang="en" sz="800" dirty="0">
                <a:latin typeface="Open Sans"/>
                <a:ea typeface="Open Sans"/>
                <a:cs typeface="Open Sans"/>
                <a:sym typeface="Open Sans"/>
              </a:rPr>
              <a:t>MES 7</a:t>
            </a:r>
            <a:endParaRPr sz="800" dirty="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34" name="Google Shape;234;p12"/>
          <p:cNvCxnSpPr/>
          <p:nvPr/>
        </p:nvCxnSpPr>
        <p:spPr>
          <a:xfrm>
            <a:off x="5971875" y="118865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5" name="Google Shape;235;p12"/>
          <p:cNvSpPr/>
          <p:nvPr/>
        </p:nvSpPr>
        <p:spPr>
          <a:xfrm>
            <a:off x="945000" y="1512875"/>
            <a:ext cx="2229300" cy="183000"/>
          </a:xfrm>
          <a:prstGeom prst="chevron">
            <a:avLst>
              <a:gd name="adj" fmla="val 50000"/>
            </a:avLst>
          </a:prstGeom>
          <a:solidFill>
            <a:srgbClr val="73DAF5">
              <a:alpha val="5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800" dirty="0" err="1">
                <a:latin typeface="Open Sans"/>
                <a:ea typeface="Open Sans"/>
                <a:cs typeface="Open Sans"/>
                <a:sym typeface="Open Sans"/>
              </a:rPr>
              <a:t>Difusión</a:t>
            </a:r>
            <a:endParaRPr sz="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" name="Google Shape;236;p12"/>
          <p:cNvSpPr/>
          <p:nvPr/>
        </p:nvSpPr>
        <p:spPr>
          <a:xfrm>
            <a:off x="3174300" y="1512875"/>
            <a:ext cx="1800300" cy="183000"/>
          </a:xfrm>
          <a:prstGeom prst="chevron">
            <a:avLst>
              <a:gd name="adj" fmla="val 50000"/>
            </a:avLst>
          </a:prstGeom>
          <a:solidFill>
            <a:srgbClr val="73DAF5">
              <a:alpha val="5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 err="1">
                <a:latin typeface="Open Sans"/>
                <a:ea typeface="Open Sans"/>
                <a:cs typeface="Open Sans"/>
                <a:sym typeface="Open Sans"/>
              </a:rPr>
              <a:t>Conomiento</a:t>
            </a:r>
            <a:endParaRPr sz="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7" name="Google Shape;237;p12"/>
          <p:cNvSpPr/>
          <p:nvPr/>
        </p:nvSpPr>
        <p:spPr>
          <a:xfrm>
            <a:off x="4974600" y="1512875"/>
            <a:ext cx="1800300" cy="183000"/>
          </a:xfrm>
          <a:prstGeom prst="chevron">
            <a:avLst>
              <a:gd name="adj" fmla="val 50000"/>
            </a:avLst>
          </a:prstGeom>
          <a:solidFill>
            <a:srgbClr val="73DAF5">
              <a:alpha val="5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 err="1">
                <a:latin typeface="Open Sans"/>
                <a:ea typeface="Open Sans"/>
                <a:cs typeface="Open Sans"/>
                <a:sym typeface="Open Sans"/>
              </a:rPr>
              <a:t>Participación</a:t>
            </a:r>
            <a:endParaRPr sz="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8" name="Google Shape;238;p12"/>
          <p:cNvSpPr/>
          <p:nvPr/>
        </p:nvSpPr>
        <p:spPr>
          <a:xfrm>
            <a:off x="6690625" y="1176200"/>
            <a:ext cx="7104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 algn="ctr"/>
            <a:r>
              <a:rPr lang="en" sz="800" dirty="0">
                <a:latin typeface="Open Sans"/>
                <a:ea typeface="Open Sans"/>
                <a:cs typeface="Open Sans"/>
                <a:sym typeface="Open Sans"/>
              </a:rPr>
              <a:t>MES 8</a:t>
            </a:r>
            <a:endParaRPr sz="800" dirty="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39" name="Google Shape;239;p12"/>
          <p:cNvCxnSpPr/>
          <p:nvPr/>
        </p:nvCxnSpPr>
        <p:spPr>
          <a:xfrm>
            <a:off x="6687925" y="119280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0" name="Google Shape;240;p12"/>
          <p:cNvSpPr/>
          <p:nvPr/>
        </p:nvSpPr>
        <p:spPr>
          <a:xfrm>
            <a:off x="6774900" y="1512875"/>
            <a:ext cx="1115100" cy="183000"/>
          </a:xfrm>
          <a:prstGeom prst="chevron">
            <a:avLst>
              <a:gd name="adj" fmla="val 50000"/>
            </a:avLst>
          </a:prstGeom>
          <a:solidFill>
            <a:srgbClr val="73DAF5">
              <a:alpha val="5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 err="1">
                <a:latin typeface="Open Sans"/>
                <a:ea typeface="Open Sans"/>
                <a:cs typeface="Open Sans"/>
                <a:sym typeface="Open Sans"/>
              </a:rPr>
              <a:t>Asimilación</a:t>
            </a:r>
            <a:endParaRPr sz="8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240</Words>
  <Application>Microsoft Macintosh PowerPoint</Application>
  <PresentationFormat>On-screen Show (16:9)</PresentationFormat>
  <Paragraphs>80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Open Sans</vt:lpstr>
      <vt:lpstr>Arial</vt:lpstr>
      <vt:lpstr>Simple Light</vt:lpstr>
      <vt:lpstr>Guía de comunicación para la implementación</vt:lpstr>
      <vt:lpstr>Haz que tus empleados se conviertan en embajadores de Personio</vt:lpstr>
      <vt:lpstr>Empecemos por diseñar tu propio plan</vt:lpstr>
      <vt:lpstr>Haz que tus empleados se conviertan en embajadores de Personio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Communication Guide</dc:title>
  <cp:lastModifiedBy>Paloma Sanchez</cp:lastModifiedBy>
  <cp:revision>9</cp:revision>
  <dcterms:modified xsi:type="dcterms:W3CDTF">2021-01-04T14:12:05Z</dcterms:modified>
</cp:coreProperties>
</file>