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4" r:id="rId1"/>
  </p:sldMasterIdLst>
  <p:notesMasterIdLst>
    <p:notesMasterId r:id="rId7"/>
  </p:notesMasterIdLst>
  <p:sldIdLst>
    <p:sldId id="256" r:id="rId2"/>
    <p:sldId id="262" r:id="rId3"/>
    <p:sldId id="264" r:id="rId4"/>
    <p:sldId id="265" r:id="rId5"/>
    <p:sldId id="266" r:id="rId6"/>
  </p:sldIdLst>
  <p:sldSz cx="9144000" cy="5143500" type="screen16x9"/>
  <p:notesSz cx="6858000" cy="9144000"/>
  <p:embeddedFontLst>
    <p:embeddedFont>
      <p:font typeface="Open Sans" panose="020B060603050402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9"/>
  </p:normalViewPr>
  <p:slideViewPr>
    <p:cSldViewPr snapToGrid="0" snapToObjects="1">
      <p:cViewPr varScale="1">
        <p:scale>
          <a:sx n="144" d="100"/>
          <a:sy n="144" d="100"/>
        </p:scale>
        <p:origin x="7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4f42dd6a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" name="Google Shape;47;g4f42dd6a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6e3b80faec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6e3b80faec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6e3b80fae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6e3b80faec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6e3b80faec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6e3b80faec_0_2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66f13cf8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266f13cf8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-21500" y="25"/>
            <a:ext cx="9172800" cy="51435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l="13452" r="11059"/>
          <a:stretch/>
        </p:blipFill>
        <p:spPr>
          <a:xfrm flipH="1">
            <a:off x="29" y="-7166"/>
            <a:ext cx="3511399" cy="517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3805225" y="699654"/>
            <a:ext cx="5027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808765" y="212950"/>
            <a:ext cx="475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863324" y="580537"/>
            <a:ext cx="4933200" cy="5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6;p2" descr="Logo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250" y="4566825"/>
            <a:ext cx="910225" cy="2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/>
          <p:nvPr/>
        </p:nvSpPr>
        <p:spPr>
          <a:xfrm>
            <a:off x="3805237" y="4600670"/>
            <a:ext cx="209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latin typeface="Open Sans"/>
                <a:ea typeface="Open Sans"/>
                <a:cs typeface="Open Sans"/>
                <a:sym typeface="Open Sans"/>
              </a:rPr>
              <a:t>The HR Operating System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ernative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t="19054" b="23792"/>
          <a:stretch/>
        </p:blipFill>
        <p:spPr>
          <a:xfrm>
            <a:off x="-7150" y="-14325"/>
            <a:ext cx="9143976" cy="2708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/>
          <p:nvPr/>
        </p:nvSpPr>
        <p:spPr>
          <a:xfrm>
            <a:off x="-21500" y="2600400"/>
            <a:ext cx="9172800" cy="25431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403013" y="2945368"/>
            <a:ext cx="8361300" cy="573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304538" y="303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Open Sans"/>
              <a:buNone/>
              <a:defRPr sz="30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326815" y="3667040"/>
            <a:ext cx="47592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pic>
        <p:nvPicPr>
          <p:cNvPr id="24" name="Google Shape;24;p3" descr="Logo_transparen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61250" y="4566825"/>
            <a:ext cx="910225" cy="287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 txBox="1"/>
          <p:nvPr/>
        </p:nvSpPr>
        <p:spPr>
          <a:xfrm>
            <a:off x="365462" y="4600670"/>
            <a:ext cx="2099700" cy="2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HR Operating System</a:t>
            </a:r>
            <a:endParaRPr sz="800" b="1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11700" y="1246325"/>
            <a:ext cx="8520600" cy="332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2pPr>
            <a:lvl3pPr marL="1371600" lvl="2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3pPr>
            <a:lvl4pPr marL="1828800" lvl="3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4pPr>
            <a:lvl5pPr marL="2286000" lvl="4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5pPr>
            <a:lvl6pPr marL="2743200" lvl="5" indent="-311150">
              <a:spcBef>
                <a:spcPts val="1600"/>
              </a:spcBef>
              <a:spcAft>
                <a:spcPts val="0"/>
              </a:spcAft>
              <a:buSzPts val="1300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Char char="○"/>
              <a:defRPr/>
            </a:lvl8pPr>
            <a:lvl9pPr marL="4114800" lvl="8" indent="-311150">
              <a:spcBef>
                <a:spcPts val="1600"/>
              </a:spcBef>
              <a:spcAft>
                <a:spcPts val="1600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3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410175" y="580550"/>
            <a:ext cx="8361300" cy="522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Open Sans"/>
              <a:buNone/>
              <a:defRPr sz="20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303508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-21500" y="25"/>
            <a:ext cx="9172800" cy="51435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3" name="Google Shape;43;p7" descr="Logo_transparent_claim_en.png"/>
          <p:cNvPicPr preferRelativeResize="0"/>
          <p:nvPr/>
        </p:nvPicPr>
        <p:blipFill rotWithShape="1">
          <a:blip r:embed="rId2">
            <a:alphaModFix/>
          </a:blip>
          <a:srcRect t="69" b="69"/>
          <a:stretch/>
        </p:blipFill>
        <p:spPr>
          <a:xfrm>
            <a:off x="3145950" y="1916850"/>
            <a:ext cx="2751801" cy="130985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Font typeface="Open Sans"/>
              <a:buNone/>
              <a:defRPr sz="2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●"/>
              <a:defRPr sz="13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11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Open Sans"/>
              <a:buChar char="○"/>
              <a:defRPr sz="13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11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300"/>
              <a:buFont typeface="Open Sans"/>
              <a:buChar char="■"/>
              <a:defRPr sz="13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303508" y="2129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3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 descr="Logo_transparent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991000" y="4607825"/>
            <a:ext cx="780475" cy="2466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04538" y="303845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Implementation Communication Guide</a:t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/>
          <p:nvPr/>
        </p:nvSpPr>
        <p:spPr>
          <a:xfrm>
            <a:off x="803550" y="1401550"/>
            <a:ext cx="7086300" cy="34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4F7F9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3" name="Google Shape;253;p14"/>
          <p:cNvSpPr/>
          <p:nvPr/>
        </p:nvSpPr>
        <p:spPr>
          <a:xfrm flipH="1">
            <a:off x="4725175" y="2975425"/>
            <a:ext cx="1011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Führungskräfte-</a:t>
            </a:r>
            <a:br>
              <a:rPr lang="en" sz="600" b="1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          Training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Personio Funktionalitäten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Spezifische Unterneh-</a:t>
            </a:r>
            <a:br>
              <a:rPr lang="en" sz="6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mensprozesse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54" name="Google Shape;254;p14"/>
          <p:cNvCxnSpPr/>
          <p:nvPr/>
        </p:nvCxnSpPr>
        <p:spPr>
          <a:xfrm>
            <a:off x="5238288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5" name="Google Shape;255;p14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56" name="Google Shape;256;p14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Beispiel Kommunikations- &amp; Trainings Plan</a:t>
            </a:r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Machen Sie Ihre Mitarbeiter zu Personio Botschaftern</a:t>
            </a:r>
            <a:endParaRPr/>
          </a:p>
        </p:txBody>
      </p:sp>
      <p:grpSp>
        <p:nvGrpSpPr>
          <p:cNvPr id="258" name="Google Shape;258;p14"/>
          <p:cNvGrpSpPr/>
          <p:nvPr/>
        </p:nvGrpSpPr>
        <p:grpSpPr>
          <a:xfrm>
            <a:off x="5429600" y="2179865"/>
            <a:ext cx="182887" cy="182887"/>
            <a:chOff x="886081" y="2720853"/>
            <a:chExt cx="293700" cy="293700"/>
          </a:xfrm>
        </p:grpSpPr>
        <p:sp>
          <p:nvSpPr>
            <p:cNvPr id="259" name="Google Shape;259;p14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60" name="Google Shape;26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61" name="Google Shape;261;p14"/>
          <p:cNvSpPr/>
          <p:nvPr/>
        </p:nvSpPr>
        <p:spPr>
          <a:xfrm>
            <a:off x="101087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1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2" name="Google Shape;262;p14"/>
          <p:cNvCxnSpPr/>
          <p:nvPr/>
        </p:nvCxnSpPr>
        <p:spPr>
          <a:xfrm>
            <a:off x="993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3" name="Google Shape;263;p14"/>
          <p:cNvCxnSpPr/>
          <p:nvPr/>
        </p:nvCxnSpPr>
        <p:spPr>
          <a:xfrm rot="10800000" flipH="1">
            <a:off x="803550" y="1394360"/>
            <a:ext cx="7104900" cy="7200"/>
          </a:xfrm>
          <a:prstGeom prst="straightConnector1">
            <a:avLst/>
          </a:prstGeom>
          <a:noFill/>
          <a:ln w="19050" cap="flat" cmpd="sng">
            <a:solidFill>
              <a:srgbClr val="73DAF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64" name="Google Shape;264;p14"/>
          <p:cNvCxnSpPr/>
          <p:nvPr/>
        </p:nvCxnSpPr>
        <p:spPr>
          <a:xfrm>
            <a:off x="1721250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5" name="Google Shape;265;p14"/>
          <p:cNvSpPr/>
          <p:nvPr/>
        </p:nvSpPr>
        <p:spPr>
          <a:xfrm>
            <a:off x="1735800" y="1176200"/>
            <a:ext cx="759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2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66" name="Google Shape;266;p14"/>
          <p:cNvCxnSpPr/>
          <p:nvPr/>
        </p:nvCxnSpPr>
        <p:spPr>
          <a:xfrm>
            <a:off x="2483813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4"/>
          <p:cNvCxnSpPr/>
          <p:nvPr/>
        </p:nvCxnSpPr>
        <p:spPr>
          <a:xfrm>
            <a:off x="322240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4"/>
          <p:cNvCxnSpPr/>
          <p:nvPr/>
        </p:nvCxnSpPr>
        <p:spPr>
          <a:xfrm>
            <a:off x="3894275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4"/>
          <p:cNvCxnSpPr/>
          <p:nvPr/>
        </p:nvCxnSpPr>
        <p:spPr>
          <a:xfrm>
            <a:off x="4575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14"/>
          <p:cNvSpPr/>
          <p:nvPr/>
        </p:nvSpPr>
        <p:spPr>
          <a:xfrm>
            <a:off x="24957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3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1" name="Google Shape;271;p14"/>
          <p:cNvSpPr/>
          <p:nvPr/>
        </p:nvSpPr>
        <p:spPr>
          <a:xfrm>
            <a:off x="3222400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4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3910725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5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3" name="Google Shape;273;p14"/>
          <p:cNvSpPr/>
          <p:nvPr/>
        </p:nvSpPr>
        <p:spPr>
          <a:xfrm>
            <a:off x="4601425" y="1180350"/>
            <a:ext cx="636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6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4" name="Google Shape;274;p14"/>
          <p:cNvSpPr/>
          <p:nvPr/>
        </p:nvSpPr>
        <p:spPr>
          <a:xfrm>
            <a:off x="52410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GO-LIVE</a:t>
            </a:r>
            <a:endParaRPr sz="80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5" name="Google Shape;275;p14"/>
          <p:cNvSpPr/>
          <p:nvPr/>
        </p:nvSpPr>
        <p:spPr>
          <a:xfrm rot="-5400000">
            <a:off x="214575" y="3185212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Vorgesetzte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6" name="Google Shape;276;p14"/>
          <p:cNvSpPr/>
          <p:nvPr/>
        </p:nvSpPr>
        <p:spPr>
          <a:xfrm rot="-5400000">
            <a:off x="214575" y="4229599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Mitarbeiter</a:t>
            </a: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14"/>
          <p:cNvSpPr/>
          <p:nvPr/>
        </p:nvSpPr>
        <p:spPr>
          <a:xfrm rot="-5400000">
            <a:off x="215175" y="2141425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HR Manager</a:t>
            </a: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8" name="Google Shape;278;p14"/>
          <p:cNvSpPr/>
          <p:nvPr/>
        </p:nvSpPr>
        <p:spPr>
          <a:xfrm flipH="1">
            <a:off x="967225" y="1930975"/>
            <a:ext cx="10674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1. Kommunikation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Erster Projektplan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Kommunikation der Projektbeteiligung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14"/>
          <p:cNvSpPr/>
          <p:nvPr/>
        </p:nvSpPr>
        <p:spPr>
          <a:xfrm>
            <a:off x="5975650" y="118035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7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0" name="Google Shape;280;p14"/>
          <p:cNvCxnSpPr/>
          <p:nvPr/>
        </p:nvCxnSpPr>
        <p:spPr>
          <a:xfrm>
            <a:off x="5971875" y="11886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1" name="Google Shape;281;p14"/>
          <p:cNvSpPr/>
          <p:nvPr/>
        </p:nvSpPr>
        <p:spPr>
          <a:xfrm>
            <a:off x="945000" y="1512875"/>
            <a:ext cx="2229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Bewusstsein schaffen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14"/>
          <p:cNvSpPr/>
          <p:nvPr/>
        </p:nvSpPr>
        <p:spPr>
          <a:xfrm>
            <a:off x="31743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Verstehen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14"/>
          <p:cNvSpPr/>
          <p:nvPr/>
        </p:nvSpPr>
        <p:spPr>
          <a:xfrm>
            <a:off x="49746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Förderung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4" name="Google Shape;284;p14"/>
          <p:cNvSpPr/>
          <p:nvPr/>
        </p:nvSpPr>
        <p:spPr>
          <a:xfrm>
            <a:off x="669062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8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5" name="Google Shape;285;p14"/>
          <p:cNvCxnSpPr/>
          <p:nvPr/>
        </p:nvCxnSpPr>
        <p:spPr>
          <a:xfrm>
            <a:off x="6687925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Google Shape;286;p14"/>
          <p:cNvSpPr/>
          <p:nvPr/>
        </p:nvSpPr>
        <p:spPr>
          <a:xfrm>
            <a:off x="6774900" y="1512875"/>
            <a:ext cx="11151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Annehmen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7" name="Google Shape;287;p14"/>
          <p:cNvSpPr txBox="1"/>
          <p:nvPr/>
        </p:nvSpPr>
        <p:spPr>
          <a:xfrm>
            <a:off x="1944825" y="1936225"/>
            <a:ext cx="1741800" cy="6846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0" bIns="54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 Updates (2-wöchentlich)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-952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Projektstatus 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11430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Herausforderungen und Feedback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88" name="Google Shape;288;p14"/>
          <p:cNvGrpSpPr/>
          <p:nvPr/>
        </p:nvGrpSpPr>
        <p:grpSpPr>
          <a:xfrm>
            <a:off x="2067465" y="2026365"/>
            <a:ext cx="146292" cy="146292"/>
            <a:chOff x="5409148" y="1777825"/>
            <a:chExt cx="293700" cy="293700"/>
          </a:xfrm>
        </p:grpSpPr>
        <p:sp>
          <p:nvSpPr>
            <p:cNvPr id="289" name="Google Shape;289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0" name="Google Shape;29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1" name="Google Shape;291;p14"/>
          <p:cNvGrpSpPr/>
          <p:nvPr/>
        </p:nvGrpSpPr>
        <p:grpSpPr>
          <a:xfrm>
            <a:off x="2403581" y="2026365"/>
            <a:ext cx="146292" cy="146292"/>
            <a:chOff x="5409148" y="1777825"/>
            <a:chExt cx="293700" cy="293700"/>
          </a:xfrm>
        </p:grpSpPr>
        <p:sp>
          <p:nvSpPr>
            <p:cNvPr id="292" name="Google Shape;292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3" name="Google Shape;29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4" name="Google Shape;294;p14"/>
          <p:cNvGrpSpPr/>
          <p:nvPr/>
        </p:nvGrpSpPr>
        <p:grpSpPr>
          <a:xfrm>
            <a:off x="2739696" y="2026365"/>
            <a:ext cx="146292" cy="146292"/>
            <a:chOff x="5409148" y="1777825"/>
            <a:chExt cx="293700" cy="293700"/>
          </a:xfrm>
        </p:grpSpPr>
        <p:sp>
          <p:nvSpPr>
            <p:cNvPr id="295" name="Google Shape;295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6" name="Google Shape;296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97" name="Google Shape;297;p14"/>
          <p:cNvGrpSpPr/>
          <p:nvPr/>
        </p:nvGrpSpPr>
        <p:grpSpPr>
          <a:xfrm>
            <a:off x="3075812" y="2026365"/>
            <a:ext cx="146292" cy="146292"/>
            <a:chOff x="5409148" y="1777825"/>
            <a:chExt cx="293700" cy="293700"/>
          </a:xfrm>
        </p:grpSpPr>
        <p:sp>
          <p:nvSpPr>
            <p:cNvPr id="298" name="Google Shape;298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299" name="Google Shape;29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00" name="Google Shape;300;p14"/>
          <p:cNvGrpSpPr/>
          <p:nvPr/>
        </p:nvGrpSpPr>
        <p:grpSpPr>
          <a:xfrm>
            <a:off x="3411928" y="2026365"/>
            <a:ext cx="146292" cy="146292"/>
            <a:chOff x="5409148" y="1777825"/>
            <a:chExt cx="293700" cy="293700"/>
          </a:xfrm>
        </p:grpSpPr>
        <p:sp>
          <p:nvSpPr>
            <p:cNvPr id="301" name="Google Shape;301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2" name="Google Shape;30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3" name="Google Shape;303;p14"/>
          <p:cNvSpPr/>
          <p:nvPr/>
        </p:nvSpPr>
        <p:spPr>
          <a:xfrm>
            <a:off x="4625038" y="2119375"/>
            <a:ext cx="759900" cy="307800"/>
          </a:xfrm>
          <a:prstGeom prst="chevron">
            <a:avLst>
              <a:gd name="adj" fmla="val 50000"/>
            </a:avLst>
          </a:prstGeom>
          <a:solidFill>
            <a:srgbClr val="F3F3F3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45700" tIns="91425" rIns="0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Nutzer-</a:t>
            </a:r>
            <a:br>
              <a:rPr lang="en" sz="6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Test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4" name="Google Shape;304;p14"/>
          <p:cNvSpPr txBox="1"/>
          <p:nvPr/>
        </p:nvSpPr>
        <p:spPr>
          <a:xfrm>
            <a:off x="6152225" y="2042712"/>
            <a:ext cx="16707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Wöchentliche Feedback-Termine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5" name="Google Shape;305;p14"/>
          <p:cNvSpPr/>
          <p:nvPr/>
        </p:nvSpPr>
        <p:spPr>
          <a:xfrm>
            <a:off x="5739963" y="3341900"/>
            <a:ext cx="860400" cy="2298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Manager Webinare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06" name="Google Shape;306;p14"/>
          <p:cNvSpPr txBox="1"/>
          <p:nvPr/>
        </p:nvSpPr>
        <p:spPr>
          <a:xfrm>
            <a:off x="3174300" y="2979400"/>
            <a:ext cx="1403400" cy="6858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Projekt Updates (2-monatlich)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400050" marR="0" lvl="0" indent="-952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Projektstatus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07" name="Google Shape;307;p14"/>
          <p:cNvGrpSpPr/>
          <p:nvPr/>
        </p:nvGrpSpPr>
        <p:grpSpPr>
          <a:xfrm>
            <a:off x="3373090" y="3066952"/>
            <a:ext cx="146292" cy="146292"/>
            <a:chOff x="5409148" y="1777825"/>
            <a:chExt cx="293700" cy="293700"/>
          </a:xfrm>
        </p:grpSpPr>
        <p:sp>
          <p:nvSpPr>
            <p:cNvPr id="308" name="Google Shape;308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09" name="Google Shape;30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0" name="Google Shape;310;p14"/>
          <p:cNvGrpSpPr/>
          <p:nvPr/>
        </p:nvGrpSpPr>
        <p:grpSpPr>
          <a:xfrm>
            <a:off x="4198390" y="3066952"/>
            <a:ext cx="146292" cy="146292"/>
            <a:chOff x="5409148" y="1777825"/>
            <a:chExt cx="293700" cy="293700"/>
          </a:xfrm>
        </p:grpSpPr>
        <p:sp>
          <p:nvSpPr>
            <p:cNvPr id="311" name="Google Shape;311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2" name="Google Shape;31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13" name="Google Shape;313;p14"/>
          <p:cNvSpPr txBox="1"/>
          <p:nvPr/>
        </p:nvSpPr>
        <p:spPr>
          <a:xfrm>
            <a:off x="6434975" y="4061900"/>
            <a:ext cx="11151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5485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Wöchentliche Fragestunde mit HR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14" name="Google Shape;314;p14"/>
          <p:cNvGrpSpPr/>
          <p:nvPr/>
        </p:nvGrpSpPr>
        <p:grpSpPr>
          <a:xfrm>
            <a:off x="6471715" y="4096079"/>
            <a:ext cx="146292" cy="146292"/>
            <a:chOff x="5409148" y="1777825"/>
            <a:chExt cx="293700" cy="293700"/>
          </a:xfrm>
        </p:grpSpPr>
        <p:sp>
          <p:nvSpPr>
            <p:cNvPr id="315" name="Google Shape;315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6" name="Google Shape;316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7" name="Google Shape;317;p14"/>
          <p:cNvGrpSpPr/>
          <p:nvPr/>
        </p:nvGrpSpPr>
        <p:grpSpPr>
          <a:xfrm>
            <a:off x="6771740" y="4095229"/>
            <a:ext cx="146292" cy="146292"/>
            <a:chOff x="5409148" y="1777825"/>
            <a:chExt cx="293700" cy="293700"/>
          </a:xfrm>
        </p:grpSpPr>
        <p:sp>
          <p:nvSpPr>
            <p:cNvPr id="318" name="Google Shape;318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19" name="Google Shape;31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0" name="Google Shape;320;p14"/>
          <p:cNvSpPr/>
          <p:nvPr/>
        </p:nvSpPr>
        <p:spPr>
          <a:xfrm flipH="1">
            <a:off x="5538524" y="2190850"/>
            <a:ext cx="759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HR Go-Live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1" name="Google Shape;321;p14"/>
          <p:cNvGrpSpPr/>
          <p:nvPr/>
        </p:nvGrpSpPr>
        <p:grpSpPr>
          <a:xfrm>
            <a:off x="7071765" y="4095229"/>
            <a:ext cx="146292" cy="146292"/>
            <a:chOff x="5409148" y="1777825"/>
            <a:chExt cx="293700" cy="293700"/>
          </a:xfrm>
        </p:grpSpPr>
        <p:sp>
          <p:nvSpPr>
            <p:cNvPr id="322" name="Google Shape;322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3" name="Google Shape;32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24" name="Google Shape;324;p14"/>
          <p:cNvGrpSpPr/>
          <p:nvPr/>
        </p:nvGrpSpPr>
        <p:grpSpPr>
          <a:xfrm>
            <a:off x="5785691" y="3039910"/>
            <a:ext cx="182887" cy="182887"/>
            <a:chOff x="886081" y="2720853"/>
            <a:chExt cx="293700" cy="293700"/>
          </a:xfrm>
        </p:grpSpPr>
        <p:sp>
          <p:nvSpPr>
            <p:cNvPr id="325" name="Google Shape;325;p14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26" name="Google Shape;326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7" name="Google Shape;327;p14"/>
          <p:cNvSpPr/>
          <p:nvPr/>
        </p:nvSpPr>
        <p:spPr>
          <a:xfrm flipH="1">
            <a:off x="5892599" y="3056931"/>
            <a:ext cx="7599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Go-Live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28" name="Google Shape;328;p14"/>
          <p:cNvGrpSpPr/>
          <p:nvPr/>
        </p:nvGrpSpPr>
        <p:grpSpPr>
          <a:xfrm>
            <a:off x="7371790" y="4095229"/>
            <a:ext cx="146292" cy="146292"/>
            <a:chOff x="5409148" y="1777825"/>
            <a:chExt cx="293700" cy="293700"/>
          </a:xfrm>
        </p:grpSpPr>
        <p:sp>
          <p:nvSpPr>
            <p:cNvPr id="329" name="Google Shape;329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0" name="Google Shape;33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1" name="Google Shape;331;p14"/>
          <p:cNvSpPr/>
          <p:nvPr/>
        </p:nvSpPr>
        <p:spPr>
          <a:xfrm flipH="1">
            <a:off x="2058100" y="297542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Kommunikatio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n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Personio Ankündigung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Frequenz von Updates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2" name="Google Shape;332;p14"/>
          <p:cNvSpPr/>
          <p:nvPr/>
        </p:nvSpPr>
        <p:spPr>
          <a:xfrm flipH="1">
            <a:off x="2625750" y="402377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Kommunikation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Personio Ankündigung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Nächste Schritte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3" name="Google Shape;333;p14"/>
          <p:cNvSpPr/>
          <p:nvPr/>
        </p:nvSpPr>
        <p:spPr>
          <a:xfrm flipH="1">
            <a:off x="4378350" y="4023775"/>
            <a:ext cx="12318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Kommunikation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Was kommt?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Wann kommt es?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Ankündigung Training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34" name="Google Shape;334;p14"/>
          <p:cNvSpPr/>
          <p:nvPr/>
        </p:nvSpPr>
        <p:spPr>
          <a:xfrm flipH="1">
            <a:off x="3715475" y="1937150"/>
            <a:ext cx="1011900" cy="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</a:t>
            </a:r>
            <a:r>
              <a:rPr lang="en" sz="6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600" b="1">
                <a:latin typeface="Open Sans"/>
                <a:ea typeface="Open Sans"/>
                <a:cs typeface="Open Sans"/>
                <a:sym typeface="Open Sans"/>
              </a:rPr>
              <a:t>HR Training</a:t>
            </a:r>
            <a:endParaRPr sz="6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Personio Funktionalitäten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●"/>
            </a:pP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Spezifische Unterneh-</a:t>
            </a:r>
            <a:br>
              <a:rPr lang="en" sz="6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600">
                <a:latin typeface="Open Sans"/>
                <a:ea typeface="Open Sans"/>
                <a:cs typeface="Open Sans"/>
                <a:sym typeface="Open Sans"/>
              </a:rPr>
              <a:t>mensprozesse</a:t>
            </a:r>
            <a:endParaRPr sz="600"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35" name="Google Shape;335;p14"/>
          <p:cNvGrpSpPr/>
          <p:nvPr/>
        </p:nvGrpSpPr>
        <p:grpSpPr>
          <a:xfrm>
            <a:off x="6231790" y="2136315"/>
            <a:ext cx="146292" cy="146292"/>
            <a:chOff x="5409148" y="1777825"/>
            <a:chExt cx="293700" cy="293700"/>
          </a:xfrm>
        </p:grpSpPr>
        <p:sp>
          <p:nvSpPr>
            <p:cNvPr id="336" name="Google Shape;336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37" name="Google Shape;337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8" name="Google Shape;338;p14"/>
          <p:cNvGrpSpPr/>
          <p:nvPr/>
        </p:nvGrpSpPr>
        <p:grpSpPr>
          <a:xfrm>
            <a:off x="6567906" y="2136315"/>
            <a:ext cx="146292" cy="146292"/>
            <a:chOff x="5409148" y="1777825"/>
            <a:chExt cx="293700" cy="293700"/>
          </a:xfrm>
        </p:grpSpPr>
        <p:sp>
          <p:nvSpPr>
            <p:cNvPr id="339" name="Google Shape;339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0" name="Google Shape;340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1" name="Google Shape;341;p14"/>
          <p:cNvGrpSpPr/>
          <p:nvPr/>
        </p:nvGrpSpPr>
        <p:grpSpPr>
          <a:xfrm>
            <a:off x="6904021" y="2136315"/>
            <a:ext cx="146292" cy="146292"/>
            <a:chOff x="5409148" y="1777825"/>
            <a:chExt cx="293700" cy="293700"/>
          </a:xfrm>
        </p:grpSpPr>
        <p:sp>
          <p:nvSpPr>
            <p:cNvPr id="342" name="Google Shape;342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3" name="Google Shape;343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4" name="Google Shape;344;p14"/>
          <p:cNvGrpSpPr/>
          <p:nvPr/>
        </p:nvGrpSpPr>
        <p:grpSpPr>
          <a:xfrm>
            <a:off x="7240137" y="2136315"/>
            <a:ext cx="146292" cy="146292"/>
            <a:chOff x="5409148" y="1777825"/>
            <a:chExt cx="293700" cy="293700"/>
          </a:xfrm>
        </p:grpSpPr>
        <p:sp>
          <p:nvSpPr>
            <p:cNvPr id="345" name="Google Shape;345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6" name="Google Shape;346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7" name="Google Shape;347;p14"/>
          <p:cNvGrpSpPr/>
          <p:nvPr/>
        </p:nvGrpSpPr>
        <p:grpSpPr>
          <a:xfrm>
            <a:off x="7576252" y="2136315"/>
            <a:ext cx="146292" cy="146292"/>
            <a:chOff x="5409148" y="1777825"/>
            <a:chExt cx="293700" cy="293700"/>
          </a:xfrm>
        </p:grpSpPr>
        <p:sp>
          <p:nvSpPr>
            <p:cNvPr id="348" name="Google Shape;348;p14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49" name="Google Shape;349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50" name="Google Shape;350;p14"/>
          <p:cNvGrpSpPr/>
          <p:nvPr/>
        </p:nvGrpSpPr>
        <p:grpSpPr>
          <a:xfrm>
            <a:off x="5792766" y="4085485"/>
            <a:ext cx="182887" cy="182887"/>
            <a:chOff x="886081" y="2720853"/>
            <a:chExt cx="293700" cy="293700"/>
          </a:xfrm>
        </p:grpSpPr>
        <p:sp>
          <p:nvSpPr>
            <p:cNvPr id="351" name="Google Shape;351;p14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52" name="Google Shape;352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53" name="Google Shape;353;p14"/>
          <p:cNvSpPr/>
          <p:nvPr/>
        </p:nvSpPr>
        <p:spPr>
          <a:xfrm flipH="1">
            <a:off x="5899625" y="4102499"/>
            <a:ext cx="598906" cy="200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600" dirty="0"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600" b="1" dirty="0">
                <a:latin typeface="Open Sans"/>
                <a:ea typeface="Open Sans"/>
                <a:cs typeface="Open Sans"/>
                <a:sym typeface="Open Sans"/>
              </a:rPr>
              <a:t>Go-Live</a:t>
            </a:r>
            <a:endParaRPr sz="600" dirty="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6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</a:rPr>
              <a:t>Projektplanung</a:t>
            </a:r>
            <a:endParaRPr dirty="0"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Entwickeln Sie Ihren eigenen Plan</a:t>
            </a:r>
            <a:endParaRPr/>
          </a:p>
        </p:txBody>
      </p:sp>
      <p:sp>
        <p:nvSpPr>
          <p:cNvPr id="388" name="Google Shape;388;p16"/>
          <p:cNvSpPr/>
          <p:nvPr/>
        </p:nvSpPr>
        <p:spPr>
          <a:xfrm>
            <a:off x="3202950" y="32099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6"/>
          <p:cNvSpPr/>
          <p:nvPr/>
        </p:nvSpPr>
        <p:spPr>
          <a:xfrm flipH="1">
            <a:off x="3550650" y="32099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Meilensteine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0" name="Google Shape;390;p16"/>
          <p:cNvSpPr/>
          <p:nvPr/>
        </p:nvSpPr>
        <p:spPr>
          <a:xfrm>
            <a:off x="5830425" y="32099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16"/>
          <p:cNvSpPr/>
          <p:nvPr/>
        </p:nvSpPr>
        <p:spPr>
          <a:xfrm flipH="1">
            <a:off x="6178125" y="32099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Go-Lives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2" name="Google Shape;392;p16"/>
          <p:cNvSpPr/>
          <p:nvPr/>
        </p:nvSpPr>
        <p:spPr>
          <a:xfrm flipH="1">
            <a:off x="3512450" y="3829550"/>
            <a:ext cx="11283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73DAF5"/>
                </a:solidFill>
                <a:latin typeface="Open Sans"/>
                <a:ea typeface="Open Sans"/>
                <a:cs typeface="Open Sans"/>
                <a:sym typeface="Open Sans"/>
              </a:rPr>
              <a:t>▲ </a:t>
            </a: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XXX</a:t>
            </a:r>
            <a:endParaRPr sz="1000" b="1">
              <a:latin typeface="Open Sans"/>
              <a:ea typeface="Open Sans"/>
              <a:cs typeface="Open Sans"/>
              <a:sym typeface="Open Sans"/>
            </a:endParaRPr>
          </a:p>
          <a:p>
            <a:pPr marL="28575" marR="0" lvl="0" indent="-1206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000"/>
              <a:buFont typeface="Open Sans"/>
              <a:buChar char="●"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High Level Beschreibung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3" name="Google Shape;393;p16"/>
          <p:cNvSpPr/>
          <p:nvPr/>
        </p:nvSpPr>
        <p:spPr>
          <a:xfrm>
            <a:off x="1401875" y="1465800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16"/>
          <p:cNvSpPr/>
          <p:nvPr/>
        </p:nvSpPr>
        <p:spPr>
          <a:xfrm flipH="1">
            <a:off x="1749575" y="1465800"/>
            <a:ext cx="11283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>
                <a:latin typeface="Open Sans"/>
                <a:ea typeface="Open Sans"/>
                <a:cs typeface="Open Sans"/>
                <a:sym typeface="Open Sans"/>
              </a:rPr>
              <a:t>Stakeholder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16"/>
          <p:cNvSpPr/>
          <p:nvPr/>
        </p:nvSpPr>
        <p:spPr>
          <a:xfrm>
            <a:off x="4490688" y="1398725"/>
            <a:ext cx="1823700" cy="16308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6"/>
          <p:cNvSpPr/>
          <p:nvPr/>
        </p:nvSpPr>
        <p:spPr>
          <a:xfrm flipH="1">
            <a:off x="4914575" y="1398725"/>
            <a:ext cx="1263549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400"/>
              </a:spcAft>
              <a:buNone/>
            </a:pPr>
            <a:r>
              <a:rPr lang="en" sz="10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Wiederkehrende</a:t>
            </a:r>
            <a:r>
              <a:rPr lang="en" sz="10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Meetings</a:t>
            </a:r>
            <a:endParaRPr sz="10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97" name="Google Shape;397;p16"/>
          <p:cNvGrpSpPr/>
          <p:nvPr/>
        </p:nvGrpSpPr>
        <p:grpSpPr>
          <a:xfrm>
            <a:off x="5044716" y="2084620"/>
            <a:ext cx="384483" cy="356934"/>
            <a:chOff x="5409148" y="1777825"/>
            <a:chExt cx="293700" cy="293700"/>
          </a:xfrm>
        </p:grpSpPr>
        <p:sp>
          <p:nvSpPr>
            <p:cNvPr id="398" name="Google Shape;398;p16"/>
            <p:cNvSpPr/>
            <p:nvPr/>
          </p:nvSpPr>
          <p:spPr>
            <a:xfrm>
              <a:off x="5409148" y="1777825"/>
              <a:ext cx="293700" cy="293700"/>
            </a:xfrm>
            <a:prstGeom prst="ellipse">
              <a:avLst/>
            </a:prstGeom>
            <a:solidFill>
              <a:srgbClr val="D5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399" name="Google Shape;399;p1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63286" y="1834390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00" name="Google Shape;400;p16"/>
          <p:cNvSpPr/>
          <p:nvPr/>
        </p:nvSpPr>
        <p:spPr>
          <a:xfrm>
            <a:off x="1814150" y="2144100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1" name="Google Shape;401;p16"/>
          <p:cNvGrpSpPr/>
          <p:nvPr/>
        </p:nvGrpSpPr>
        <p:grpSpPr>
          <a:xfrm>
            <a:off x="6373215" y="3800599"/>
            <a:ext cx="426306" cy="402898"/>
            <a:chOff x="886081" y="2720853"/>
            <a:chExt cx="293700" cy="293700"/>
          </a:xfrm>
        </p:grpSpPr>
        <p:sp>
          <p:nvSpPr>
            <p:cNvPr id="402" name="Google Shape;402;p16"/>
            <p:cNvSpPr/>
            <p:nvPr/>
          </p:nvSpPr>
          <p:spPr>
            <a:xfrm>
              <a:off x="886081" y="2720853"/>
              <a:ext cx="293700" cy="2937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71438" dist="9525" dir="5400000" algn="bl" rotWithShape="0">
                <a:srgbClr val="000000">
                  <a:alpha val="15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3" name="Google Shape;403;p1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40219" y="2774992"/>
              <a:ext cx="185486" cy="18548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7"/>
          <p:cNvSpPr/>
          <p:nvPr/>
        </p:nvSpPr>
        <p:spPr>
          <a:xfrm>
            <a:off x="803550" y="1401550"/>
            <a:ext cx="7086300" cy="3451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4F7F9"/>
            </a:solidFill>
            <a:prstDash val="solid"/>
            <a:round/>
            <a:headEnd type="none" w="sm" len="sm"/>
            <a:tailEnd type="none" w="sm" len="sm"/>
          </a:ln>
          <a:effectLst>
            <a:outerShdw blurRad="100013" dist="9525" dir="5400000" algn="bl" rotWithShape="0">
              <a:srgbClr val="000000">
                <a:alpha val="1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09" name="Google Shape;409;p17"/>
          <p:cNvCxnSpPr/>
          <p:nvPr/>
        </p:nvCxnSpPr>
        <p:spPr>
          <a:xfrm>
            <a:off x="5238288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0" name="Google Shape;410;p17"/>
          <p:cNvSpPr txBox="1">
            <a:spLocks noGrp="1"/>
          </p:cNvSpPr>
          <p:nvPr>
            <p:ph type="sldNum" idx="12"/>
          </p:nvPr>
        </p:nvSpPr>
        <p:spPr>
          <a:xfrm>
            <a:off x="8298983" y="2129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11" name="Google Shape;411;p17"/>
          <p:cNvSpPr txBox="1">
            <a:spLocks noGrp="1"/>
          </p:cNvSpPr>
          <p:nvPr>
            <p:ph type="subTitle" idx="2"/>
          </p:nvPr>
        </p:nvSpPr>
        <p:spPr>
          <a:xfrm>
            <a:off x="317700" y="212950"/>
            <a:ext cx="8066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Ihr Kommunikations- &amp; Trainingsplan</a:t>
            </a:r>
            <a:endParaRPr/>
          </a:p>
        </p:txBody>
      </p:sp>
      <p:sp>
        <p:nvSpPr>
          <p:cNvPr id="412" name="Google Shape;412;p17"/>
          <p:cNvSpPr txBox="1">
            <a:spLocks noGrp="1"/>
          </p:cNvSpPr>
          <p:nvPr>
            <p:ph type="title"/>
          </p:nvPr>
        </p:nvSpPr>
        <p:spPr>
          <a:xfrm>
            <a:off x="311700" y="673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Machen Sie Ihre Mitarbeiter zu Personio Botschaftern</a:t>
            </a:r>
            <a:endParaRPr/>
          </a:p>
        </p:txBody>
      </p:sp>
      <p:sp>
        <p:nvSpPr>
          <p:cNvPr id="413" name="Google Shape;413;p17"/>
          <p:cNvSpPr/>
          <p:nvPr/>
        </p:nvSpPr>
        <p:spPr>
          <a:xfrm>
            <a:off x="101087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1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4" name="Google Shape;414;p17"/>
          <p:cNvCxnSpPr/>
          <p:nvPr/>
        </p:nvCxnSpPr>
        <p:spPr>
          <a:xfrm>
            <a:off x="993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5" name="Google Shape;415;p17"/>
          <p:cNvCxnSpPr/>
          <p:nvPr/>
        </p:nvCxnSpPr>
        <p:spPr>
          <a:xfrm rot="10800000" flipH="1">
            <a:off x="803550" y="1394360"/>
            <a:ext cx="7104900" cy="7200"/>
          </a:xfrm>
          <a:prstGeom prst="straightConnector1">
            <a:avLst/>
          </a:prstGeom>
          <a:noFill/>
          <a:ln w="19050" cap="flat" cmpd="sng">
            <a:solidFill>
              <a:srgbClr val="73DAF5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16" name="Google Shape;416;p17"/>
          <p:cNvCxnSpPr/>
          <p:nvPr/>
        </p:nvCxnSpPr>
        <p:spPr>
          <a:xfrm>
            <a:off x="1721250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17" name="Google Shape;417;p17"/>
          <p:cNvSpPr/>
          <p:nvPr/>
        </p:nvSpPr>
        <p:spPr>
          <a:xfrm>
            <a:off x="1735800" y="1176200"/>
            <a:ext cx="759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2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8" name="Google Shape;418;p17"/>
          <p:cNvCxnSpPr/>
          <p:nvPr/>
        </p:nvCxnSpPr>
        <p:spPr>
          <a:xfrm>
            <a:off x="2483813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9" name="Google Shape;419;p17"/>
          <p:cNvCxnSpPr/>
          <p:nvPr/>
        </p:nvCxnSpPr>
        <p:spPr>
          <a:xfrm>
            <a:off x="322240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0" name="Google Shape;420;p17"/>
          <p:cNvCxnSpPr/>
          <p:nvPr/>
        </p:nvCxnSpPr>
        <p:spPr>
          <a:xfrm>
            <a:off x="3894275" y="11717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1" name="Google Shape;421;p17"/>
          <p:cNvCxnSpPr/>
          <p:nvPr/>
        </p:nvCxnSpPr>
        <p:spPr>
          <a:xfrm>
            <a:off x="4575050" y="11845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2" name="Google Shape;422;p17"/>
          <p:cNvSpPr/>
          <p:nvPr/>
        </p:nvSpPr>
        <p:spPr>
          <a:xfrm>
            <a:off x="24957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3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3" name="Google Shape;423;p17"/>
          <p:cNvSpPr/>
          <p:nvPr/>
        </p:nvSpPr>
        <p:spPr>
          <a:xfrm>
            <a:off x="3222400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4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17"/>
          <p:cNvSpPr/>
          <p:nvPr/>
        </p:nvSpPr>
        <p:spPr>
          <a:xfrm>
            <a:off x="3910725" y="1176200"/>
            <a:ext cx="6720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5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17"/>
          <p:cNvSpPr/>
          <p:nvPr/>
        </p:nvSpPr>
        <p:spPr>
          <a:xfrm>
            <a:off x="4601425" y="1180350"/>
            <a:ext cx="6369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6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17"/>
          <p:cNvSpPr/>
          <p:nvPr/>
        </p:nvSpPr>
        <p:spPr>
          <a:xfrm>
            <a:off x="5241000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highlight>
                  <a:srgbClr val="FFFF00"/>
                </a:highlight>
                <a:latin typeface="Open Sans"/>
                <a:ea typeface="Open Sans"/>
                <a:cs typeface="Open Sans"/>
                <a:sym typeface="Open Sans"/>
              </a:rPr>
              <a:t>GO-LIVE</a:t>
            </a:r>
            <a:endParaRPr sz="800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17"/>
          <p:cNvSpPr/>
          <p:nvPr/>
        </p:nvSpPr>
        <p:spPr>
          <a:xfrm rot="-5400000">
            <a:off x="214575" y="3185212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17"/>
          <p:cNvSpPr/>
          <p:nvPr/>
        </p:nvSpPr>
        <p:spPr>
          <a:xfrm rot="-5400000">
            <a:off x="214575" y="4229599"/>
            <a:ext cx="6858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715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17"/>
          <p:cNvSpPr/>
          <p:nvPr/>
        </p:nvSpPr>
        <p:spPr>
          <a:xfrm rot="-5400000">
            <a:off x="215175" y="2141425"/>
            <a:ext cx="684600" cy="274200"/>
          </a:xfrm>
          <a:prstGeom prst="rect">
            <a:avLst/>
          </a:prstGeom>
          <a:solidFill>
            <a:srgbClr val="D5F0F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" b="1">
              <a:highlight>
                <a:srgbClr val="FFFF00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17"/>
          <p:cNvSpPr/>
          <p:nvPr/>
        </p:nvSpPr>
        <p:spPr>
          <a:xfrm>
            <a:off x="5975650" y="118035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7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1" name="Google Shape;431;p17"/>
          <p:cNvCxnSpPr/>
          <p:nvPr/>
        </p:nvCxnSpPr>
        <p:spPr>
          <a:xfrm>
            <a:off x="5971875" y="118865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2" name="Google Shape;432;p17"/>
          <p:cNvSpPr/>
          <p:nvPr/>
        </p:nvSpPr>
        <p:spPr>
          <a:xfrm>
            <a:off x="945000" y="1512875"/>
            <a:ext cx="2229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Bewusstsein schaffen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17"/>
          <p:cNvSpPr/>
          <p:nvPr/>
        </p:nvSpPr>
        <p:spPr>
          <a:xfrm>
            <a:off x="31743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Verstehen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17"/>
          <p:cNvSpPr/>
          <p:nvPr/>
        </p:nvSpPr>
        <p:spPr>
          <a:xfrm>
            <a:off x="4974600" y="1512875"/>
            <a:ext cx="18003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Förderung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17"/>
          <p:cNvSpPr/>
          <p:nvPr/>
        </p:nvSpPr>
        <p:spPr>
          <a:xfrm>
            <a:off x="6690625" y="1176200"/>
            <a:ext cx="710400" cy="18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MONAT 8</a:t>
            </a:r>
            <a:endParaRPr sz="800"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36" name="Google Shape;436;p17"/>
          <p:cNvCxnSpPr/>
          <p:nvPr/>
        </p:nvCxnSpPr>
        <p:spPr>
          <a:xfrm>
            <a:off x="6687925" y="1192800"/>
            <a:ext cx="2700" cy="229800"/>
          </a:xfrm>
          <a:prstGeom prst="straightConnector1">
            <a:avLst/>
          </a:prstGeom>
          <a:noFill/>
          <a:ln w="9525" cap="flat" cmpd="sng">
            <a:solidFill>
              <a:srgbClr val="D9D9D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7" name="Google Shape;437;p17"/>
          <p:cNvSpPr/>
          <p:nvPr/>
        </p:nvSpPr>
        <p:spPr>
          <a:xfrm>
            <a:off x="6774900" y="1512875"/>
            <a:ext cx="1115100" cy="183000"/>
          </a:xfrm>
          <a:prstGeom prst="chevron">
            <a:avLst>
              <a:gd name="adj" fmla="val 50000"/>
            </a:avLst>
          </a:prstGeom>
          <a:solidFill>
            <a:srgbClr val="73DAF5">
              <a:alpha val="5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Open Sans"/>
                <a:ea typeface="Open Sans"/>
                <a:cs typeface="Open Sans"/>
                <a:sym typeface="Open Sans"/>
              </a:rPr>
              <a:t>Annehmen</a:t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185</Words>
  <Application>Microsoft Macintosh PowerPoint</Application>
  <PresentationFormat>On-screen Show (16:9)</PresentationFormat>
  <Paragraphs>79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Open Sans</vt:lpstr>
      <vt:lpstr>Arial</vt:lpstr>
      <vt:lpstr>Simple Light</vt:lpstr>
      <vt:lpstr>Implementation Communication Guide</vt:lpstr>
      <vt:lpstr>Machen Sie Ihre Mitarbeiter zu Personio Botschaftern</vt:lpstr>
      <vt:lpstr>Entwickeln Sie Ihren eigenen Plan</vt:lpstr>
      <vt:lpstr>Machen Sie Ihre Mitarbeiter zu Personio Botschaftern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Communication Guide</dc:title>
  <cp:lastModifiedBy>Stefanie Kellner</cp:lastModifiedBy>
  <cp:revision>5</cp:revision>
  <dcterms:modified xsi:type="dcterms:W3CDTF">2020-02-04T11:55:20Z</dcterms:modified>
</cp:coreProperties>
</file>